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Montserrat"/>
      <p:regular r:id="rId57"/>
      <p:bold r:id="rId58"/>
      <p:italic r:id="rId59"/>
      <p:boldItalic r:id="rId60"/>
    </p:embeddedFont>
    <p:embeddedFont>
      <p:font typeface="Lato"/>
      <p:regular r:id="rId61"/>
      <p:bold r:id="rId62"/>
      <p:italic r:id="rId63"/>
      <p:boldItalic r:id="rId64"/>
    </p:embeddedFont>
    <p:embeddedFont>
      <p:font typeface="Source Code Pro"/>
      <p:regular r:id="rId65"/>
      <p:bold r:id="rId66"/>
      <p:italic r:id="rId67"/>
      <p:boldItalic r:id="rId68"/>
    </p:embeddedFont>
    <p:embeddedFont>
      <p:font typeface="Oswald"/>
      <p:regular r:id="rId69"/>
      <p:bold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A132880-C12E-4492-B2C4-C27221183D55}">
  <a:tblStyle styleId="{7A132880-C12E-4492-B2C4-C27221183D5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Oswald-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bold.fntdata"/><Relationship Id="rId61" Type="http://schemas.openxmlformats.org/officeDocument/2006/relationships/font" Target="fonts/Lato-regular.fntdata"/><Relationship Id="rId20" Type="http://schemas.openxmlformats.org/officeDocument/2006/relationships/slide" Target="slides/slide14.xml"/><Relationship Id="rId64" Type="http://schemas.openxmlformats.org/officeDocument/2006/relationships/font" Target="fonts/Lato-boldItalic.fntdata"/><Relationship Id="rId63" Type="http://schemas.openxmlformats.org/officeDocument/2006/relationships/font" Target="fonts/Lato-italic.fntdata"/><Relationship Id="rId22" Type="http://schemas.openxmlformats.org/officeDocument/2006/relationships/slide" Target="slides/slide16.xml"/><Relationship Id="rId66" Type="http://schemas.openxmlformats.org/officeDocument/2006/relationships/font" Target="fonts/SourceCodePro-bold.fntdata"/><Relationship Id="rId21" Type="http://schemas.openxmlformats.org/officeDocument/2006/relationships/slide" Target="slides/slide15.xml"/><Relationship Id="rId65" Type="http://schemas.openxmlformats.org/officeDocument/2006/relationships/font" Target="fonts/SourceCodePro-regular.fntdata"/><Relationship Id="rId24" Type="http://schemas.openxmlformats.org/officeDocument/2006/relationships/slide" Target="slides/slide18.xml"/><Relationship Id="rId68" Type="http://schemas.openxmlformats.org/officeDocument/2006/relationships/font" Target="fonts/SourceCodePro-boldItalic.fntdata"/><Relationship Id="rId23" Type="http://schemas.openxmlformats.org/officeDocument/2006/relationships/slide" Target="slides/slide17.xml"/><Relationship Id="rId67" Type="http://schemas.openxmlformats.org/officeDocument/2006/relationships/font" Target="fonts/SourceCodePro-italic.fntdata"/><Relationship Id="rId60" Type="http://schemas.openxmlformats.org/officeDocument/2006/relationships/font" Target="fonts/Montserrat-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swald-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Montserrat-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Montserrat-italic.fntdata"/><Relationship Id="rId14" Type="http://schemas.openxmlformats.org/officeDocument/2006/relationships/slide" Target="slides/slide8.xml"/><Relationship Id="rId58" Type="http://schemas.openxmlformats.org/officeDocument/2006/relationships/font" Target="fonts/Montserra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reillymedia.github.io/Using_SVG/guide/unit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erialpalette.com/colors" TargetMode="External"/><Relationship Id="rId3" Type="http://schemas.openxmlformats.org/officeDocument/2006/relationships/hyperlink" Target="https://htmlcolorcodes.com/color-chart/" TargetMode="External"/><Relationship Id="rId4" Type="http://schemas.openxmlformats.org/officeDocument/2006/relationships/hyperlink" Target="http://colormind.io/" TargetMode="External"/><Relationship Id="rId5" Type="http://schemas.openxmlformats.org/officeDocument/2006/relationships/hyperlink" Target="http://www.gradients.io/"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svg-strokes/"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SVG/Tutorial/Paths" TargetMode="External"/><Relationship Id="rId3" Type="http://schemas.openxmlformats.org/officeDocument/2006/relationships/hyperlink" Target="https://codepen.io/lingtalfi/pen/yaLWJG"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is a training on SVGs (scalable vector graphics). It is aimed at people in academia and and how they might most commonly use the format.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training should teach you:</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The basic building blocks of the SVG format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make basic SVGs by hand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more confidently </a:t>
            </a:r>
            <a:r>
              <a:rPr lang="en">
                <a:latin typeface="Lato"/>
                <a:ea typeface="Lato"/>
                <a:cs typeface="Lato"/>
                <a:sym typeface="Lato"/>
              </a:rPr>
              <a:t>edit SVGs </a:t>
            </a:r>
            <a:r>
              <a:rPr lang="en">
                <a:latin typeface="Lato"/>
                <a:ea typeface="Lato"/>
                <a:cs typeface="Lato"/>
                <a:sym typeface="Lato"/>
              </a:rPr>
              <a:t>made by software or third parties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When it is appropriate to make an SVG by hand and when it is not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General familiarity with the format such that you can more effectively Google a particular problem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These slides should also serve as a good basic reference for when you forget a particular method or syntax.</a:t>
            </a:r>
            <a:endParaRPr>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3f6fa6c6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3f6fa6c6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units work in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 SVG has an abstract coordinate system, measured in arbitrary units called "SVG units" or "user units". It is a consistent, Cartesian coordinate space (positive down and to the right) that eventually gets mapped to some real world space. The dimensions/positions/etc of all elements are given in this coordinate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 is possible to specify dimensions/positions/etc in terms of "real world units" like inches, but it is typically not advisable. Real world units will be converted to SVG units based on constants defined in the SVG standard, and the resulting actual size of the element will be affected by the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and may not actually end up as the size you intended.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Bottom line: write SVG without units. It is standard practice, and most SVG editing software seems to generate SVGs in this manner by default. It is also in line with the main purpose of SVGs, which is to create images that are independent of actual size.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https://oreillymedia.github.io/Using_SVG/guide/units.html</a:t>
            </a:r>
            <a:endParaRPr>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3f6fa6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3f6fa6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define what is visible in the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a:t>
            </a:r>
            <a:r>
              <a:rPr lang="en">
                <a:latin typeface="Lato"/>
                <a:ea typeface="Lato"/>
                <a:cs typeface="Lato"/>
                <a:sym typeface="Lato"/>
              </a:rPr>
              <a:t> </a:t>
            </a:r>
            <a:r>
              <a:rPr lang="en">
                <a:latin typeface="Lato"/>
                <a:ea typeface="Lato"/>
                <a:cs typeface="Lato"/>
                <a:sym typeface="Lato"/>
              </a:rPr>
              <a:t>viewbox is the window into the SVG's </a:t>
            </a:r>
            <a:r>
              <a:rPr lang="en">
                <a:latin typeface="Lato"/>
                <a:ea typeface="Lato"/>
                <a:cs typeface="Lato"/>
                <a:sym typeface="Lato"/>
              </a:rPr>
              <a:t>coordinate space, and defines the boundaries of the image. You can think of it like a camera or a frame. You specify the x/y coordinates of the upper left corner and the width/height of the viewbox, in SVG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Contents of the SVG can extend beyond the viewbox, which you may or may not be able to see depending on the software and the overflow attribute (more on this later).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should always be specified; weird things can happen if it isn't.</a:t>
            </a:r>
            <a:endParaRPr>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3f6fa6c6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3f6fa6c6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size our image to real world units when we have to?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specify how large the image should appear in its final context. Along with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it essentially defines a mapping from SVG units to real world units.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the only place in your SVG where you can specify real world units. If no unit is specified, they are interpreted as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these attributes are omitted entirely, default behavior will vary from software to software. Browsers will usually scale the image to fit the dimensions of its container. Some software may make them the same as the viewbox width/height in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practice, it is usually more useful to not hard-code these attributes into the SVG, and to simply scale the image in situ to the needed size (eg, in CSS for a webpage, or in Inkscape before rendering as a PNG). As such, the minimum/boilerplate code to form a valid SVG is an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with 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attributes.</a:t>
            </a:r>
            <a:endParaRPr>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3f6fa6c66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3f6fa6c66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Before getting into drawing basic shapes, it is necessary to understand the </a:t>
            </a:r>
            <a:r>
              <a:rPr lang="en">
                <a:highlight>
                  <a:srgbClr val="D9D9D9"/>
                </a:highlight>
                <a:latin typeface="Source Code Pro"/>
                <a:ea typeface="Source Code Pro"/>
                <a:cs typeface="Source Code Pro"/>
                <a:sym typeface="Source Code Pro"/>
              </a:rPr>
              <a:t>stroke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fill</a:t>
            </a:r>
            <a:r>
              <a:rPr lang="en">
                <a:latin typeface="Lato"/>
                <a:ea typeface="Lato"/>
                <a:cs typeface="Lato"/>
                <a:sym typeface="Lato"/>
              </a:rPr>
              <a:t> attributes. The stroke is the outline of a shape, and the fill is the area within a shape. Both attributes can be set to a color, or to </a:t>
            </a:r>
            <a:r>
              <a:rPr lang="en">
                <a:highlight>
                  <a:srgbClr val="D9D9D9"/>
                </a:highlight>
                <a:latin typeface="Source Code Pro"/>
                <a:ea typeface="Source Code Pro"/>
                <a:cs typeface="Source Code Pro"/>
                <a:sym typeface="Source Code Pro"/>
              </a:rPr>
              <a:t>none</a:t>
            </a:r>
            <a:r>
              <a:rPr lang="en">
                <a:latin typeface="Lato"/>
                <a:ea typeface="Lato"/>
                <a:cs typeface="Lato"/>
                <a:sym typeface="Lato"/>
              </a:rPr>
              <a:t> to be disabled.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SVG shapes have </a:t>
            </a:r>
            <a:r>
              <a:rPr lang="en">
                <a:highlight>
                  <a:srgbClr val="D9D9D9"/>
                </a:highlight>
                <a:latin typeface="Source Code Pro"/>
                <a:ea typeface="Source Code Pro"/>
                <a:cs typeface="Source Code Pro"/>
                <a:sym typeface="Source Code Pro"/>
              </a:rPr>
              <a:t>fill="black"</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stroke="none"</a:t>
            </a:r>
            <a:r>
              <a:rPr lang="en">
                <a:latin typeface="Lato"/>
                <a:ea typeface="Lato"/>
                <a:cs typeface="Lato"/>
                <a:sym typeface="Lato"/>
              </a:rPr>
              <a:t>; even shapes that are intended to be just strokes, like lines. You will likely have to override this frequently.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the stroke is shown in front of the fill. Unfortunately, there isn't a reliable, fully accepted way (for all browsers and software) to switch this order.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40da150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40da150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HSL splits colors into hue (red vs green vs purple), saturation (how "much" color there is, black/white vs colorful), and luminance/brightness (dark vs light).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RGB splits colors into red/green/blue "components", between 0 and 255 (256 possible values). Balance the components in different proportions to get different </a:t>
            </a:r>
            <a:r>
              <a:rPr lang="en">
                <a:latin typeface="Lato"/>
                <a:ea typeface="Lato"/>
                <a:cs typeface="Lato"/>
                <a:sym typeface="Lato"/>
              </a:rPr>
              <a:t>hues</a:t>
            </a:r>
            <a:r>
              <a:rPr lang="en">
                <a:latin typeface="Lato"/>
                <a:ea typeface="Lato"/>
                <a:cs typeface="Lato"/>
                <a:sym typeface="Lato"/>
              </a:rPr>
              <a:t>. Increase/decrease all of the components to increase/decrease the brightness. All 0's = black, all 255's = white.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Hex is just a more compact way to write RGB. The 0 to 255 range is compressed down to 2 hex digits, each with 16 possible values (0, 1, 2, 3, 4, 5, 6, 7, 8, 9, A, B, C, D, E, F). The first two digits represent red, the next two green, and the next two blue. </a:t>
            </a:r>
            <a:r>
              <a:rPr lang="en">
                <a:latin typeface="Lato"/>
                <a:ea typeface="Lato"/>
                <a:cs typeface="Lato"/>
                <a:sym typeface="Lato"/>
              </a:rPr>
              <a:t>Hex colors are the most common way to write colors in web technologies.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a:t>
            </a:r>
            <a:r>
              <a:rPr lang="en">
                <a:latin typeface="Lato"/>
                <a:ea typeface="Lato"/>
                <a:cs typeface="Lato"/>
                <a:sym typeface="Lato"/>
              </a:rPr>
              <a:t>egular (English) color names, like "red" or "violet", can also be used.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Non-named colors can also accept an additional alpha parameter at the end, which will blend it with whatever content is behind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https://www.materialpalette.com/colors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https://htmlcolorcodes.com/color-chart/</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4"/>
              </a:rPr>
              <a:t>http://colormind.io/</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5"/>
              </a:rPr>
              <a:t>http://www.gradients.io/</a:t>
            </a:r>
            <a:endParaRPr>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3f6fa6c6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3f6fa6c6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42a352a4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42a352a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rounded rectangle is written in the same way as a regular rectangle, but with the added </a:t>
            </a:r>
            <a:r>
              <a:rPr lang="en">
                <a:highlight>
                  <a:srgbClr val="D9D9D9"/>
                </a:highlight>
                <a:latin typeface="Source Code Pro"/>
                <a:ea typeface="Source Code Pro"/>
                <a:cs typeface="Source Code Pro"/>
                <a:sym typeface="Source Code Pro"/>
              </a:rPr>
              <a:t>rx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ry</a:t>
            </a:r>
            <a:r>
              <a:rPr lang="en">
                <a:latin typeface="Lato"/>
                <a:ea typeface="Lato"/>
                <a:cs typeface="Lato"/>
                <a:sym typeface="Lato"/>
              </a:rPr>
              <a:t> attributes that specify the corner radius. 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still refer to the full outer width and height of the shape.</a:t>
            </a:r>
            <a:endParaRPr>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42a352a4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42a352a4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3f6fa6c66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3f6fa6c66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3f6fa6c66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3f6fa6c66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311bf554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311bf554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3f6fa6c66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3f6fa6c66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&lt;polygon&gt;</a:t>
            </a:r>
            <a:r>
              <a:rPr lang="en">
                <a:latin typeface="Lato"/>
                <a:ea typeface="Lato"/>
                <a:cs typeface="Lato"/>
                <a:sym typeface="Lato"/>
              </a:rPr>
              <a:t> element is intended for closed shapes, where the last point is automatically connected to the first. </a:t>
            </a: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&lt;polyline&gt;</a:t>
            </a:r>
            <a:r>
              <a:rPr lang="en">
                <a:latin typeface="Lato"/>
                <a:ea typeface="Lato"/>
                <a:cs typeface="Lato"/>
                <a:sym typeface="Lato"/>
              </a:rPr>
              <a:t> element is intended for multi-segment lines (open shapes), and is not automatically closed. For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specify a series of x/y coordinates, separated by single space or comma.</a:t>
            </a:r>
            <a:endParaRPr>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3f6fa6c66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3f6fa6c66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are stacked in the order they appear in your SVG document. Later defined elements are stacked on-top/in-front of earlier defined elements.</a:t>
            </a:r>
            <a:endParaRPr>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3f6fa6c66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3f6fa6c6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40da150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40da1508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40da1508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40da1508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element's opacity defines how much it will blend in with whatever content is behind it, on a scale of 0 to 1. An opacity of 1 will make an element completely opaque; 0 completely invisible; 0.5 half-way translucent.</a:t>
            </a:r>
            <a:endParaRPr>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40da1508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40da1508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stroke-width</a:t>
            </a:r>
            <a:r>
              <a:rPr lang="en">
                <a:latin typeface="Lato"/>
                <a:ea typeface="Lato"/>
                <a:cs typeface="Lato"/>
                <a:sym typeface="Lato"/>
              </a:rPr>
              <a:t> attribute specifies the thickness of the stroke around an element. Note that the stroke is always applied "on center" with the outline of the element. Half of the stroke width will be applied on one side of the outline, and the other half on the other side. The outline (center of the stroke) is exactly where you specify it in the geometry of your shapes.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standard way to set the stroke to be on the inside or the outside of the outline. You will either have to adjust your geometry points to account for the thickness you want, or use a program like Inkscape or Illustrator to help you achieve the desired effect more conveniently.</a:t>
            </a:r>
            <a:endParaRPr>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40da1508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40da1508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attribute specifies how the strokes of unclosed shapes look at their ends. "Butt" is the default; it specifies that the stroke ends flush with the end of the outline. "Square" specifies that that stroke extends beyond the end of the outline a distance of half the stroke thickness, to create the appearance of a square centered on the end point. "Round" is the same as "square", except the the stroke is rounded to create the appearance of a circle centered on the end point.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40da1508b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40da1508b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stroke-linejoin</a:t>
            </a:r>
            <a:r>
              <a:rPr lang="en">
                <a:latin typeface="Lato"/>
                <a:ea typeface="Lato"/>
                <a:cs typeface="Lato"/>
                <a:sym typeface="Lato"/>
              </a:rPr>
              <a:t> attribute specifies how consecutive segments of a stroke are joined. "Miter" is the default; it extends the edges of the stroke until they intersect, and fills the enclosed area. "Bevel" treats the segments as if they were "butt" caps, and fills the resulting gap between them</a:t>
            </a:r>
            <a:r>
              <a:rPr lang="en">
                <a:latin typeface="Lato"/>
                <a:ea typeface="Lato"/>
                <a:cs typeface="Lato"/>
                <a:sym typeface="Lato"/>
              </a:rPr>
              <a:t>. "Round" treats the segments as if they were "round" caps.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stroke-miterlimit</a:t>
            </a:r>
            <a:r>
              <a:rPr lang="en">
                <a:latin typeface="Lato"/>
                <a:ea typeface="Lato"/>
                <a:cs typeface="Lato"/>
                <a:sym typeface="Lato"/>
              </a:rPr>
              <a:t> attribute can be used to make a "miter" join by default, but make a "bevel" join where the joint angle is too sharp (to avoid a long point jutting out).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https://www.w3.org/TR/svg-strokes/</a:t>
            </a:r>
            <a:r>
              <a:rPr lang="en">
                <a:latin typeface="Lato"/>
                <a:ea typeface="Lato"/>
                <a:cs typeface="Lato"/>
                <a:sym typeface="Lato"/>
              </a:rPr>
              <a:t> Fig. 10</a:t>
            </a:r>
            <a:endParaRPr>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40da1508b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40da1508b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stroke-dasharray</a:t>
            </a:r>
            <a:r>
              <a:rPr lang="en">
                <a:latin typeface="Lato"/>
                <a:ea typeface="Lato"/>
                <a:cs typeface="Lato"/>
                <a:sym typeface="Lato"/>
              </a:rPr>
              <a:t> </a:t>
            </a:r>
            <a:r>
              <a:rPr lang="en">
                <a:latin typeface="Lato"/>
                <a:ea typeface="Lato"/>
                <a:cs typeface="Lato"/>
                <a:sym typeface="Lato"/>
              </a:rPr>
              <a:t>attribute allows you to create custom dash patterns for strokes. The attribute is specified as a series of alternating dash and gap lengths, starting with the first dash length.</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only provide one value, the dash and gap values will be the same. </a:t>
            </a:r>
            <a:r>
              <a:rPr lang="en">
                <a:latin typeface="Lato"/>
                <a:ea typeface="Lato"/>
                <a:cs typeface="Lato"/>
                <a:sym typeface="Lato"/>
              </a:rPr>
              <a:t>In reality, when an odd number of values is provided, they are repeated once to yield an even number; but this results in unintuitive behavior, and is not recommended for best clarity.</a:t>
            </a:r>
            <a:endParaRPr>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40da1508b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40da1508b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setting</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to "round" or "square" and using 0-length dashes, you can create dotted lines.</a:t>
            </a:r>
            <a:endParaRPr>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21caa2f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21caa2f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vector and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raster graphic is a grid of pixels.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vector graphic is a collection primitive shapes.</a:t>
            </a:r>
            <a:endParaRPr>
              <a:highlight>
                <a:srgbClr val="000000"/>
              </a:highlight>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40da1508b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40da1508b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default, t</a:t>
            </a:r>
            <a:r>
              <a:rPr lang="en">
                <a:latin typeface="Lato"/>
                <a:ea typeface="Lato"/>
                <a:cs typeface="Lato"/>
                <a:sym typeface="Lato"/>
              </a:rPr>
              <a:t>he dash pattern begins at the starting point of the stroke.</a:t>
            </a:r>
            <a:r>
              <a:rPr lang="en">
                <a:latin typeface="Lato"/>
                <a:ea typeface="Lato"/>
                <a:cs typeface="Lato"/>
                <a:sym typeface="Lato"/>
              </a:rPr>
              <a:t> </a:t>
            </a: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stroke-dashoffset</a:t>
            </a:r>
            <a:r>
              <a:rPr lang="en">
                <a:latin typeface="Lato"/>
                <a:ea typeface="Lato"/>
                <a:cs typeface="Lato"/>
                <a:sym typeface="Lato"/>
              </a:rPr>
              <a:t> attribute shifts the dash pattern forward (negative) or backward (positive).</a:t>
            </a:r>
            <a:endParaRPr>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40da1508b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40da1508b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Text is one of the most painful things to deal with in SVG. Text</a:t>
            </a:r>
            <a:r>
              <a:rPr lang="en">
                <a:latin typeface="Lato"/>
                <a:ea typeface="Lato"/>
                <a:cs typeface="Lato"/>
                <a:sym typeface="Lato"/>
              </a:rPr>
              <a:t> will display inconsistently on different platforms and software, especially with regard to alignment. To guarantee they will always look as expected, convert text to raw shapes using SVG software (eg. Inkscape's "Object to path" functionality). For posterity, it is a good idea to either leave in the original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 commented out, or just make a comment noting the font/size/style you used to generate the text.</a:t>
            </a:r>
            <a:endParaRPr>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42a352a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42a352a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the specified font family isn't installed, a system default will be used. You can append a comma and "serif", "sans-serif", or "monospace" to the </a:t>
            </a:r>
            <a:r>
              <a:rPr lang="en">
                <a:highlight>
                  <a:srgbClr val="D9D9D9"/>
                </a:highlight>
                <a:latin typeface="Source Code Pro"/>
                <a:ea typeface="Source Code Pro"/>
                <a:cs typeface="Source Code Pro"/>
                <a:sym typeface="Source Code Pro"/>
              </a:rPr>
              <a:t>font-family</a:t>
            </a:r>
            <a:r>
              <a:rPr lang="en">
                <a:latin typeface="Lato"/>
                <a:ea typeface="Lato"/>
                <a:cs typeface="Lato"/>
                <a:sym typeface="Lato"/>
              </a:rPr>
              <a:t> attribute to specify a certain type of fallback (usually "Times New Roman", "Arial", and "Courier New", respectively).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font-weight</a:t>
            </a:r>
            <a:r>
              <a:rPr lang="en">
                <a:latin typeface="Lato"/>
                <a:ea typeface="Lato"/>
                <a:cs typeface="Lato"/>
                <a:sym typeface="Lato"/>
              </a:rPr>
              <a:t> attribute can be set to "normal" (default), "bold", "bolder", "lighter", or a multiple of 100 between 100 and 1000 (400 is normal, 700 is bold).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may see these attributes specified in different ways, as we will cover later.</a:t>
            </a:r>
            <a:endParaRPr>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40da1508b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40da1508b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"start".</a:t>
            </a:r>
            <a:endParaRPr>
              <a:latin typeface="Lato"/>
              <a:ea typeface="Lato"/>
              <a:cs typeface="Lato"/>
              <a:sym typeface="La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40da1508b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40da1508b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"baseline".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Don't confuse this with the </a:t>
            </a:r>
            <a:r>
              <a:rPr lang="en">
                <a:highlight>
                  <a:srgbClr val="D9D9D9"/>
                </a:highlight>
                <a:latin typeface="Source Code Pro"/>
                <a:ea typeface="Source Code Pro"/>
                <a:cs typeface="Source Code Pro"/>
                <a:sym typeface="Source Code Pro"/>
              </a:rPr>
              <a:t>alignment-baseline</a:t>
            </a:r>
            <a:r>
              <a:rPr lang="en">
                <a:latin typeface="Lato"/>
                <a:ea typeface="Lato"/>
                <a:cs typeface="Lato"/>
                <a:sym typeface="Lato"/>
              </a:rPr>
              <a:t> attribute, which is similar but not quite the same.</a:t>
            </a:r>
            <a:endParaRPr>
              <a:latin typeface="Lato"/>
              <a:ea typeface="Lato"/>
              <a:cs typeface="Lato"/>
              <a:sym typeface="La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42a352a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42a352a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placed inside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to style individual words/strings without breaking the normal flow of text.</a:t>
            </a:r>
            <a:endParaRPr>
              <a:latin typeface="Lato"/>
              <a:ea typeface="Lato"/>
              <a:cs typeface="Lato"/>
              <a:sym typeface="La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42a352a4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42a352a4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positioned normally with </a:t>
            </a:r>
            <a:r>
              <a:rPr lang="en">
                <a:highlight>
                  <a:srgbClr val="D9D9D9"/>
                </a:highlight>
                <a:latin typeface="Source Code Pro"/>
                <a:ea typeface="Source Code Pro"/>
                <a:cs typeface="Source Code Pro"/>
                <a:sym typeface="Source Code Pro"/>
              </a:rPr>
              <a:t>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y</a:t>
            </a:r>
            <a:r>
              <a:rPr lang="en">
                <a:latin typeface="Lato"/>
                <a:ea typeface="Lato"/>
                <a:cs typeface="Lato"/>
                <a:sym typeface="Lato"/>
              </a:rPr>
              <a:t>, but can also be positioned relative to the preceding text using the </a:t>
            </a:r>
            <a:r>
              <a:rPr lang="en">
                <a:highlight>
                  <a:srgbClr val="D9D9D9"/>
                </a:highlight>
                <a:latin typeface="Source Code Pro"/>
                <a:ea typeface="Source Code Pro"/>
                <a:cs typeface="Source Code Pro"/>
                <a:sym typeface="Source Code Pro"/>
              </a:rPr>
              <a:t>dx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dy</a:t>
            </a:r>
            <a:r>
              <a:rPr lang="en">
                <a:latin typeface="Lato"/>
                <a:ea typeface="Lato"/>
                <a:cs typeface="Lato"/>
                <a:sym typeface="Lato"/>
              </a:rPr>
              <a:t> attributes. Note that using these attributes offsets all of the following text as well as the element it is applied to. You can think of it as moving the typing cursor; once you move it, it will stay there, and new text will be added at that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baseline-shift</a:t>
            </a:r>
            <a:r>
              <a:rPr lang="en">
                <a:latin typeface="Lato"/>
                <a:ea typeface="Lato"/>
                <a:cs typeface="Lato"/>
                <a:sym typeface="Lato"/>
              </a:rPr>
              <a:t> attribute can be used to quickly create a superscript or subscript without affecting the text after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Remember, "em" can be used as a font size unit </a:t>
            </a:r>
            <a:r>
              <a:rPr lang="en">
                <a:latin typeface="Lato"/>
                <a:ea typeface="Lato"/>
                <a:cs typeface="Lato"/>
                <a:sym typeface="Lato"/>
              </a:rPr>
              <a:t>to specify a size relative to the current font size. For example, you may want to set </a:t>
            </a:r>
            <a:r>
              <a:rPr lang="en">
                <a:highlight>
                  <a:srgbClr val="D9D9D9"/>
                </a:highlight>
                <a:latin typeface="Source Code Pro"/>
                <a:ea typeface="Source Code Pro"/>
                <a:cs typeface="Source Code Pro"/>
                <a:sym typeface="Source Code Pro"/>
              </a:rPr>
              <a:t>font-size="0.75em"</a:t>
            </a:r>
            <a:r>
              <a:rPr lang="en">
                <a:latin typeface="Lato"/>
                <a:ea typeface="Lato"/>
                <a:cs typeface="Lato"/>
                <a:sym typeface="Lato"/>
              </a:rPr>
              <a:t> on a superscript element to make it 75% the size of the normal text.</a:t>
            </a:r>
            <a:endParaRPr>
              <a:latin typeface="Lato"/>
              <a:ea typeface="Lato"/>
              <a:cs typeface="Lato"/>
              <a:sym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42a352a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42a352a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42a352a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42a352a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42a352a4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42a352a4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a:t>
            </a:r>
            <a:r>
              <a:rPr lang="en">
                <a:latin typeface="Lato"/>
                <a:ea typeface="Lato"/>
                <a:cs typeface="Lato"/>
                <a:sym typeface="Lato"/>
              </a:rPr>
              <a:t>elements</a:t>
            </a:r>
            <a:r>
              <a:rPr lang="en">
                <a:latin typeface="Lato"/>
                <a:ea typeface="Lato"/>
                <a:cs typeface="Lato"/>
                <a:sym typeface="Lato"/>
              </a:rPr>
              <a:t> can be used to create arbitrary shapes that behave like any of the standard shapes. The geometry of a path is specified in its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
            </a:r>
            <a:r>
              <a:rPr lang="en">
                <a:latin typeface="Lato"/>
                <a:ea typeface="Lato"/>
                <a:cs typeface="Lato"/>
                <a:sym typeface="Lato"/>
              </a:rPr>
              <a:t>(description) </a:t>
            </a:r>
            <a:r>
              <a:rPr lang="en">
                <a:latin typeface="Lato"/>
                <a:ea typeface="Lato"/>
                <a:cs typeface="Lato"/>
                <a:sym typeface="Lato"/>
              </a:rPr>
              <a:t>attribute.</a:t>
            </a:r>
            <a:endParaRPr>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21caa2fa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21caa2f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Why do we prefer vector graphics over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a:t>
            </a:r>
            <a:r>
              <a:rPr lang="en">
                <a:latin typeface="Lato"/>
                <a:ea typeface="Lato"/>
                <a:cs typeface="Lato"/>
                <a:sym typeface="Lato"/>
              </a:rPr>
              <a:t> vector graphic </a:t>
            </a:r>
            <a:r>
              <a:rPr lang="en">
                <a:latin typeface="Lato"/>
                <a:ea typeface="Lato"/>
                <a:cs typeface="Lato"/>
                <a:sym typeface="Lato"/>
              </a:rPr>
              <a:t>can be scaled to any size with perfect clarity and definition. Internally, when a piece of software displays a vector graphic, it "renders" the shapes to a grid of pixels with the same resolution as your monitor, producing a smooth, crisp result. A raster graphic can be scaled to any size too, but requires some sort of upsampling algorithm to interpolate what should go in between the original pixels, which usually produces poor, blurry results.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addition, vector graphics usually have a smaller file size than raster graphics, because they are defined by a few lines of text that describe shapes, rather than many rows and columns of individual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i="1" lang="en">
                <a:latin typeface="Lato"/>
                <a:ea typeface="Lato"/>
                <a:cs typeface="Lato"/>
                <a:sym typeface="Lato"/>
              </a:rPr>
              <a:t>What's an example of vector graphics that almost everyone has used?</a:t>
            </a:r>
            <a:r>
              <a:rPr lang="en">
                <a:latin typeface="Lato"/>
                <a:ea typeface="Lato"/>
                <a:cs typeface="Lato"/>
                <a:sym typeface="Lato"/>
              </a:rPr>
              <a:t> </a:t>
            </a:r>
            <a:r>
              <a:rPr lang="en">
                <a:highlight>
                  <a:srgbClr val="000000"/>
                </a:highlight>
                <a:latin typeface="Lato"/>
                <a:ea typeface="Lato"/>
                <a:cs typeface="Lato"/>
                <a:sym typeface="Lato"/>
              </a:rPr>
              <a:t>__fonts__</a:t>
            </a:r>
            <a:endParaRPr>
              <a:highlight>
                <a:srgbClr val="000000"/>
              </a:highlight>
              <a:latin typeface="Lato"/>
              <a:ea typeface="Lato"/>
              <a:cs typeface="Lato"/>
              <a:sym typeface="La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42a352a4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42a352a4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attribute takes a </a:t>
            </a:r>
            <a:r>
              <a:rPr lang="en">
                <a:latin typeface="Lato"/>
                <a:ea typeface="Lato"/>
                <a:cs typeface="Lato"/>
                <a:sym typeface="Lato"/>
              </a:rPr>
              <a:t>sequence </a:t>
            </a:r>
            <a:r>
              <a:rPr lang="en">
                <a:latin typeface="Lato"/>
                <a:ea typeface="Lato"/>
                <a:cs typeface="Lato"/>
                <a:sym typeface="Lato"/>
              </a:rPr>
              <a:t>of draw commands. You can think of these commands as moving a paint brush around a canvas. Each command is a single letter, and can be followed by numerical values to specify where and how to draw the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syntax of these commands is similar to that of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for polygons and polylines. Values can be separated by a single space or single comma. Letters next to numerical values do not need to be separated at all, because they can be differentiated by the parser just by their type (whereas "10,10" can't be condensed to "1010" without looking like one thousand and ten). Line breaks are also permitted.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there are many different ways to format the same path string. However, for best clarity, separate commands by line, and separate command values by space</a:t>
            </a:r>
            <a:endParaRPr>
              <a:latin typeface="Lato"/>
              <a:ea typeface="Lato"/>
              <a:cs typeface="Lato"/>
              <a:sym typeface="La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42a352a4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42a352a4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"M" command moves the brush to the specified point without drawing anything between.</a:t>
            </a:r>
            <a:endParaRPr>
              <a:latin typeface="Lato"/>
              <a:ea typeface="Lato"/>
              <a:cs typeface="Lato"/>
              <a:sym typeface="La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42a352a4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42a352a4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"L" command draws a straight line from the previous point to the </a:t>
            </a:r>
            <a:r>
              <a:rPr lang="en">
                <a:latin typeface="Lato"/>
                <a:ea typeface="Lato"/>
                <a:cs typeface="Lato"/>
                <a:sym typeface="Lato"/>
              </a:rPr>
              <a:t>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"H" and "V" commands draw horizontal and vertical lines, respectively, from the previous point to the specified x or y coordinate.</a:t>
            </a:r>
            <a:endParaRPr>
              <a:latin typeface="Lato"/>
              <a:ea typeface="Lato"/>
              <a:cs typeface="Lato"/>
              <a:sym typeface="La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642a352a4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642a352a4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"Z" command closes the current path, or sub-path (since the painting brush can be moved, creating separate filled shapes within the same path).</a:t>
            </a:r>
            <a:endParaRPr>
              <a:latin typeface="Lato"/>
              <a:ea typeface="Lato"/>
              <a:cs typeface="Lato"/>
              <a:sym typeface="La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642a352a4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642a352a4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 command draws an elliptical arc from the current point to the 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might expect that arcs would work by specifying the center point and start and end angles. Instead, it works from point to point, and you choose 1 of the 4 possible arcs between them. This unfortunately means that if the start/end angles you want to draw aren't multiples of 90 degrees, you'll have to do some trigonometry to calculate coordinates, and you'll end up with a lot of not-nice, floating point numbers.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https://developer.mozilla.org/en-US/docs/Web/SVG/Tutorial/Paths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https://codepen.io/lingtalfi/pen/yaLWJG</a:t>
            </a:r>
            <a:endParaRPr>
              <a:latin typeface="Lato"/>
              <a:ea typeface="Lato"/>
              <a:cs typeface="Lato"/>
              <a:sym typeface="La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642a352a4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42a352a4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"rx" and "ry" inputs specify the x and y radii of the ellipse that forms the arc. The angle input specifies the rotation of the ellipse that forms the arc; clockwise, in degrees.</a:t>
            </a:r>
            <a:endParaRPr>
              <a:latin typeface="Lato"/>
              <a:ea typeface="Lato"/>
              <a:cs typeface="Lato"/>
              <a:sym typeface="La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642a352a4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642a352a4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Given a radius, there are 4 possible arcs that can be drawn between two points. The "large" and "cw" (often called the "large arc" and "sweep" flags) inputs allow you to specify which of the 4 possible arcs should be used. These inputs should be set to 0 (for false) or 1 (for true).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"large" is set to 1, the outer/larger arc is used (shown as dotted lines above). When "large" is set to 0, the inner/smaller arc is used (shown as solid lines above).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"cw" is set to 1, the arc that represents a clockwise </a:t>
            </a:r>
            <a:r>
              <a:rPr lang="en">
                <a:latin typeface="Lato"/>
                <a:ea typeface="Lato"/>
                <a:cs typeface="Lato"/>
                <a:sym typeface="Lato"/>
              </a:rPr>
              <a:t>rotation</a:t>
            </a:r>
            <a:r>
              <a:rPr lang="en">
                <a:latin typeface="Lato"/>
                <a:ea typeface="Lato"/>
                <a:cs typeface="Lato"/>
                <a:sym typeface="Lato"/>
              </a:rPr>
              <a:t> around the center is used (shown as blue above). </a:t>
            </a:r>
            <a:r>
              <a:rPr lang="en">
                <a:latin typeface="Lato"/>
                <a:ea typeface="Lato"/>
                <a:cs typeface="Lato"/>
                <a:sym typeface="Lato"/>
              </a:rPr>
              <a:t>When "cw" is set to 0, the arc that represents a counter-clockwise rotation around the center is used (shown as red above). Imagine driving a car along the arc from start point to end point. If you have turn right the whole time, the "cw" flag is 1. If you have to turn left the whole time, the "cw" flag is 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 radii you've specified aren't large enough to create an arc to the specified point, they are increased until they are.</a:t>
            </a:r>
            <a:endParaRPr>
              <a:latin typeface="Lato"/>
              <a:ea typeface="Lato"/>
              <a:cs typeface="Lato"/>
              <a:sym typeface="La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42a352a4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42a352a4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"C" command draws a bezier curve with two control (handle) points </a:t>
            </a:r>
            <a:r>
              <a:rPr lang="en">
                <a:latin typeface="Lato"/>
                <a:ea typeface="Lato"/>
                <a:cs typeface="Lato"/>
                <a:sym typeface="Lato"/>
              </a:rPr>
              <a:t>from the current point to the specified point. If you've ever tried to draw a curve in a program like Inkscape or Illustrator, you are probably familiar with the "handles" on each point. The best way to understand how control points behave and form curves is to just play with them in one of these softwares.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Tip: If you want to connect two curved segments smoothly without any visible joint, make sure that the slopes/angles of the two connecting control point tangent lines are the same.</a:t>
            </a:r>
            <a:endParaRPr>
              <a:latin typeface="Lato"/>
              <a:ea typeface="Lato"/>
              <a:cs typeface="Lato"/>
              <a:sym typeface="La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42a352a4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642a352a4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 command is a quicker way to draw a series of bezier curves in succession. The command essentially does the same thing as the "C" command, except that the "a b" control point is assumed to be a reflection of the "c d"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"S"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how curve pen tools in programs like Inkscape and Illustrator typically work, where you click and drag to define the first control point of the next curve and the second control point of the previous curve at the same time.</a:t>
            </a:r>
            <a:endParaRPr>
              <a:latin typeface="Lato"/>
              <a:ea typeface="Lato"/>
              <a:cs typeface="Lato"/>
              <a:sym typeface="La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642a352a4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642a352a4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"Q" command is a simplified version of the "C" command, where both control points are assumed to be at the same point.</a:t>
            </a:r>
            <a:endParaRPr>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311bf55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311bf55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the limitations of vector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Because vector graphics are drawn with primitive shapes, they are better suited to simpler, less detailed, more "geometric" images that can be drawn using basic shapes. More "photographic" images, such as realistic depictions of people, animals, etc, are usually better captured by raster images.</a:t>
            </a:r>
            <a:endParaRPr b="1">
              <a:latin typeface="Lato"/>
              <a:ea typeface="Lato"/>
              <a:cs typeface="Lato"/>
              <a:sym typeface="La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642a352a4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642a352a4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"T" command is a quicker way to draw a series of quadratic curves in succession. The command essentially does the same thing as the "Q" command, except that the "i j" control point is assumed to be a reflection of the "i j"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"T" command.</a:t>
            </a:r>
            <a:endParaRPr>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311bf55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311bf5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is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It's the most popular vector graphic format. It was developed by the W3C, the organization in charge of defining web standards like HTML, CSS, and JavaScript.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Cautionary: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Although it was originally aimed at the web, SVG became so popular that you can now see it in a lot of other contexts too, like Word documents, PDFs, graphs, illustrations, graphic design, printed media, etc. Keep this in mind when using SVG outside of a browser: the context you're using it in might not support all of the advanced features that a browser does, because it has essentially co-opted the technology from another platform.</a:t>
            </a:r>
            <a:endParaRPr>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63f6fa6c6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3f6fa6c6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311bf554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311bf554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are SVGs written?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just plain text files that contain text descriptions of what shapes to draw. You can create and edit them in any text editor. You can also use software like Inkscape or Adobe Illustrator to make more complex SVGs, but they are still saved and represented as plain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the language of these text descriptions?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written in a simple markup language called </a:t>
            </a:r>
            <a:r>
              <a:rPr lang="en">
                <a:latin typeface="Lato"/>
                <a:ea typeface="Lato"/>
                <a:cs typeface="Lato"/>
                <a:sym typeface="Lato"/>
              </a:rPr>
              <a:t>XML that consists of three main concepts: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Elements - the individual components or building blocks of your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 Element attributes - the properties attached to an element that describes its appearance, behavior, etc.</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3) Element hierarchy - the organizational structure of the document, formed by arranging elements in an order or nesting them within one another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Element with children elements inside: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&lt;element&gt;&lt;child&gt;...&lt;/child&gt;&lt;/element&gt;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Element with attribute: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Self-closing/empty element:</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 /&gt;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311bf554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311bf554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start writing an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every SVG, there is a top level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that contains all the contents of the image and key attributes about the image. There are only 4 attributes you will likely ever use here: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SVGs generated by software, you will often see many other attributes and tags at or near the top-level of the document. Many of these are unnecessary, or only necessary in very specific contexts. Most likely, they are there either to support legacy browsers or versions of the SVG spec, or to provide a specific SVG editing software with supplemental metadata to aid editing. When in doubt, just remove a line and see if it still works.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xmlns?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attribute simply tells the viewing software that the XML document is meant to be parsed as an SVG. It is always required, except in the rare case that you are including an SVG directly (inline) in an HTML document.</a:t>
            </a:r>
            <a:endParaRPr>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191000" y="273570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274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Montserrat"/>
              <a:buNone/>
              <a:defRPr sz="48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228600" y="914400"/>
            <a:ext cx="8686800" cy="182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2" name="Google Shape;52;p11"/>
          <p:cNvSpPr txBox="1"/>
          <p:nvPr>
            <p:ph idx="1" type="body"/>
          </p:nvPr>
        </p:nvSpPr>
        <p:spPr>
          <a:xfrm>
            <a:off x="228600" y="3200400"/>
            <a:ext cx="8686800" cy="160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3" name="Google Shape;5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371600"/>
            <a:ext cx="9144000" cy="228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 type="body"/>
          </p:nvPr>
        </p:nvSpPr>
        <p:spPr>
          <a:xfrm>
            <a:off x="228600" y="1600200"/>
            <a:ext cx="8686800" cy="3200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idx="1" type="body"/>
          </p:nvPr>
        </p:nvSpPr>
        <p:spPr>
          <a:xfrm>
            <a:off x="228600" y="1600200"/>
            <a:ext cx="4114800" cy="3200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00600" y="1600200"/>
            <a:ext cx="4114800" cy="3200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txBox="1"/>
          <p:nvPr>
            <p:ph idx="1" type="body"/>
          </p:nvPr>
        </p:nvSpPr>
        <p:spPr>
          <a:xfrm>
            <a:off x="228600" y="1600200"/>
            <a:ext cx="4114800" cy="3200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57200" y="457200"/>
            <a:ext cx="8229600" cy="4191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9"/>
          <p:cNvSpPr txBox="1"/>
          <p:nvPr>
            <p:ph type="title"/>
          </p:nvPr>
        </p:nvSpPr>
        <p:spPr>
          <a:xfrm>
            <a:off x="228600" y="914400"/>
            <a:ext cx="4114800" cy="1828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4" name="Google Shape;44;p9"/>
          <p:cNvSpPr txBox="1"/>
          <p:nvPr>
            <p:ph idx="1" type="subTitle"/>
          </p:nvPr>
        </p:nvSpPr>
        <p:spPr>
          <a:xfrm>
            <a:off x="228600" y="2743200"/>
            <a:ext cx="4114800" cy="1371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5" name="Google Shape;45;p9"/>
          <p:cNvSpPr txBox="1"/>
          <p:nvPr>
            <p:ph idx="2" type="body"/>
          </p:nvPr>
        </p:nvSpPr>
        <p:spPr>
          <a:xfrm>
            <a:off x="4800600" y="228600"/>
            <a:ext cx="4114800" cy="45720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6" name="Google Shape;46;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7" name="Shape 47"/>
        <p:cNvGrpSpPr/>
        <p:nvPr/>
      </p:nvGrpSpPr>
      <p:grpSpPr>
        <a:xfrm>
          <a:off x="0" y="0"/>
          <a:ext cx="0" cy="0"/>
          <a:chOff x="0" y="0"/>
          <a:chExt cx="0" cy="0"/>
        </a:xfrm>
      </p:grpSpPr>
      <p:sp>
        <p:nvSpPr>
          <p:cNvPr id="48" name="Google Shape;48;p10"/>
          <p:cNvSpPr txBox="1"/>
          <p:nvPr>
            <p:ph idx="1" type="body"/>
          </p:nvPr>
        </p:nvSpPr>
        <p:spPr>
          <a:xfrm>
            <a:off x="228600" y="4114800"/>
            <a:ext cx="8686800" cy="685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9" name="Google Shape;4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28600"/>
            <a:ext cx="8686800" cy="914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2"/>
              </a:buClr>
              <a:buSzPts val="3000"/>
              <a:buFont typeface="Montserrat"/>
              <a:buNone/>
              <a:defRPr sz="3000">
                <a:solidFill>
                  <a:schemeClr val="dk2"/>
                </a:solidFill>
                <a:latin typeface="Montserrat"/>
                <a:ea typeface="Montserrat"/>
                <a:cs typeface="Montserrat"/>
                <a:sym typeface="Montserrat"/>
              </a:defRPr>
            </a:lvl1pPr>
            <a:lvl2pPr lvl="1"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04800" y="1468825"/>
            <a:ext cx="8610600" cy="3331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Montserrat"/>
                <a:ea typeface="Montserrat"/>
                <a:cs typeface="Montserrat"/>
                <a:sym typeface="Montserrat"/>
              </a:defRPr>
            </a:lvl1pPr>
            <a:lvl2pPr lvl="1" algn="r">
              <a:buNone/>
              <a:defRPr sz="1000">
                <a:solidFill>
                  <a:schemeClr val="dk2"/>
                </a:solidFill>
                <a:latin typeface="Montserrat"/>
                <a:ea typeface="Montserrat"/>
                <a:cs typeface="Montserrat"/>
                <a:sym typeface="Montserrat"/>
              </a:defRPr>
            </a:lvl2pPr>
            <a:lvl3pPr lvl="2" algn="r">
              <a:buNone/>
              <a:defRPr sz="1000">
                <a:solidFill>
                  <a:schemeClr val="dk2"/>
                </a:solidFill>
                <a:latin typeface="Montserrat"/>
                <a:ea typeface="Montserrat"/>
                <a:cs typeface="Montserrat"/>
                <a:sym typeface="Montserrat"/>
              </a:defRPr>
            </a:lvl3pPr>
            <a:lvl4pPr lvl="3" algn="r">
              <a:buNone/>
              <a:defRPr sz="1000">
                <a:solidFill>
                  <a:schemeClr val="dk2"/>
                </a:solidFill>
                <a:latin typeface="Montserrat"/>
                <a:ea typeface="Montserrat"/>
                <a:cs typeface="Montserrat"/>
                <a:sym typeface="Montserrat"/>
              </a:defRPr>
            </a:lvl4pPr>
            <a:lvl5pPr lvl="4" algn="r">
              <a:buNone/>
              <a:defRPr sz="1000">
                <a:solidFill>
                  <a:schemeClr val="dk2"/>
                </a:solidFill>
                <a:latin typeface="Montserrat"/>
                <a:ea typeface="Montserrat"/>
                <a:cs typeface="Montserrat"/>
                <a:sym typeface="Montserrat"/>
              </a:defRPr>
            </a:lvl5pPr>
            <a:lvl6pPr lvl="5" algn="r">
              <a:buNone/>
              <a:defRPr sz="1000">
                <a:solidFill>
                  <a:schemeClr val="dk2"/>
                </a:solidFill>
                <a:latin typeface="Montserrat"/>
                <a:ea typeface="Montserrat"/>
                <a:cs typeface="Montserrat"/>
                <a:sym typeface="Montserrat"/>
              </a:defRPr>
            </a:lvl6pPr>
            <a:lvl7pPr lvl="6" algn="r">
              <a:buNone/>
              <a:defRPr sz="1000">
                <a:solidFill>
                  <a:schemeClr val="dk2"/>
                </a:solidFill>
                <a:latin typeface="Montserrat"/>
                <a:ea typeface="Montserrat"/>
                <a:cs typeface="Montserrat"/>
                <a:sym typeface="Montserrat"/>
              </a:defRPr>
            </a:lvl7pPr>
            <a:lvl8pPr lvl="7" algn="r">
              <a:buNone/>
              <a:defRPr sz="1000">
                <a:solidFill>
                  <a:schemeClr val="dk2"/>
                </a:solidFill>
                <a:latin typeface="Montserrat"/>
                <a:ea typeface="Montserrat"/>
                <a:cs typeface="Montserrat"/>
                <a:sym typeface="Montserrat"/>
              </a:defRPr>
            </a:lvl8pPr>
            <a:lvl9pPr lvl="8" algn="r">
              <a:buNone/>
              <a:defRPr sz="10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3"/>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 to </a:t>
            </a:r>
            <a:r>
              <a:rPr lang="en"/>
              <a:t>SVGs</a:t>
            </a:r>
            <a:endParaRPr/>
          </a:p>
          <a:p>
            <a:pPr indent="0" lvl="0" marL="0" rtl="0" algn="ctr">
              <a:spcBef>
                <a:spcPts val="0"/>
              </a:spcBef>
              <a:spcAft>
                <a:spcPts val="0"/>
              </a:spcAft>
              <a:buNone/>
            </a:pPr>
            <a:r>
              <a:rPr lang="en" sz="2400"/>
              <a:t>(for </a:t>
            </a:r>
            <a:r>
              <a:rPr lang="en" sz="2400"/>
              <a:t>academic</a:t>
            </a:r>
            <a:r>
              <a:rPr lang="en" sz="2400"/>
              <a:t> folk)</a:t>
            </a:r>
            <a:endParaRPr sz="2400"/>
          </a:p>
        </p:txBody>
      </p:sp>
      <p:sp>
        <p:nvSpPr>
          <p:cNvPr id="61" name="Google Shape;61;p13"/>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Scalable </a:t>
            </a:r>
            <a:r>
              <a:rPr b="1" i="1" lang="en"/>
              <a:t>Vector</a:t>
            </a:r>
            <a:r>
              <a:rPr i="1" lang="en"/>
              <a:t> Graphics</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idx="1" type="body"/>
          </p:nvPr>
        </p:nvSpPr>
        <p:spPr>
          <a:xfrm>
            <a:off x="228600" y="1600200"/>
            <a:ext cx="3886200" cy="32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Absolute:</a:t>
            </a:r>
            <a:endParaRPr b="1" sz="1400"/>
          </a:p>
          <a:p>
            <a:pPr indent="0" lvl="0" marL="0" rtl="0" algn="l">
              <a:spcBef>
                <a:spcPts val="1600"/>
              </a:spcBef>
              <a:spcAft>
                <a:spcPts val="0"/>
              </a:spcAft>
              <a:buNone/>
            </a:pPr>
            <a:r>
              <a:rPr lang="en" sz="1400"/>
              <a:t>1px = 1</a:t>
            </a:r>
            <a:endParaRPr sz="1400"/>
          </a:p>
          <a:p>
            <a:pPr indent="0" lvl="0" marL="0" rtl="0" algn="l">
              <a:spcBef>
                <a:spcPts val="1600"/>
              </a:spcBef>
              <a:spcAft>
                <a:spcPts val="0"/>
              </a:spcAft>
              <a:buNone/>
            </a:pPr>
            <a:r>
              <a:rPr lang="en" sz="1400"/>
              <a:t>1in = 96</a:t>
            </a:r>
            <a:endParaRPr sz="1400"/>
          </a:p>
          <a:p>
            <a:pPr indent="0" lvl="0" marL="0" rtl="0" algn="l">
              <a:spcBef>
                <a:spcPts val="1600"/>
              </a:spcBef>
              <a:spcAft>
                <a:spcPts val="0"/>
              </a:spcAft>
              <a:buNone/>
            </a:pPr>
            <a:r>
              <a:rPr lang="en" sz="1400"/>
              <a:t>1cm = </a:t>
            </a:r>
            <a:r>
              <a:rPr lang="en" sz="1400">
                <a:solidFill>
                  <a:srgbClr val="222233"/>
                </a:solidFill>
              </a:rPr>
              <a:t>37.795</a:t>
            </a:r>
            <a:endParaRPr sz="1400"/>
          </a:p>
          <a:p>
            <a:pPr indent="0" lvl="0" marL="0" rtl="0" algn="l">
              <a:spcBef>
                <a:spcPts val="1600"/>
              </a:spcBef>
              <a:spcAft>
                <a:spcPts val="0"/>
              </a:spcAft>
              <a:buNone/>
            </a:pPr>
            <a:r>
              <a:rPr lang="en" sz="1400"/>
              <a:t>1pt = 1.333</a:t>
            </a:r>
            <a:endParaRPr sz="1400"/>
          </a:p>
          <a:p>
            <a:pPr indent="0" lvl="0" marL="0" rtl="0" algn="l">
              <a:spcBef>
                <a:spcPts val="1600"/>
              </a:spcBef>
              <a:spcAft>
                <a:spcPts val="0"/>
              </a:spcAft>
              <a:buNone/>
            </a:pPr>
            <a:r>
              <a:rPr b="1" lang="en" sz="1400"/>
              <a:t>Relative:</a:t>
            </a:r>
            <a:endParaRPr sz="1400"/>
          </a:p>
          <a:p>
            <a:pPr indent="0" lvl="0" marL="0" rtl="0" algn="l">
              <a:spcBef>
                <a:spcPts val="1600"/>
              </a:spcBef>
              <a:spcAft>
                <a:spcPts val="1600"/>
              </a:spcAft>
              <a:buNone/>
            </a:pPr>
            <a:r>
              <a:rPr lang="en" sz="1400"/>
              <a:t>1em = current font size</a:t>
            </a:r>
            <a:endParaRPr sz="1400"/>
          </a:p>
        </p:txBody>
      </p:sp>
      <p:sp>
        <p:nvSpPr>
          <p:cNvPr id="118" name="Google Shape;118;p2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Units</a:t>
            </a:r>
            <a:endParaRPr/>
          </a:p>
        </p:txBody>
      </p:sp>
      <p:pic>
        <p:nvPicPr>
          <p:cNvPr id="119" name="Google Shape;119;p22"/>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viewBox</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x y width height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 --&gt;</a:t>
            </a:r>
            <a:endParaRPr sz="1800">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viewBox</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70 60 100 75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125" name="Google Shape;125;p2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viewBox</a:t>
            </a:r>
            <a:endParaRPr/>
          </a:p>
        </p:txBody>
      </p:sp>
      <p:pic>
        <p:nvPicPr>
          <p:cNvPr id="126" name="Google Shape;126;p23"/>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4"/>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width</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height</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width</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4in</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height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3in</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132" name="Google Shape;132;p2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Width and height</a:t>
            </a:r>
            <a:endParaRPr/>
          </a:p>
        </p:txBody>
      </p:sp>
      <p:pic>
        <p:nvPicPr>
          <p:cNvPr id="133" name="Google Shape;133;p24"/>
          <p:cNvPicPr preferRelativeResize="0"/>
          <p:nvPr/>
        </p:nvPicPr>
        <p:blipFill rotWithShape="1">
          <a:blip r:embed="rId3">
            <a:alphaModFix/>
          </a:blip>
          <a:srcRect b="0" l="2380" r="2380" t="0"/>
          <a:stretch/>
        </p:blipFill>
        <p:spPr>
          <a:xfrm>
            <a:off x="4572000" y="1600200"/>
            <a:ext cx="3657600" cy="3200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fill</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stroke</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fill</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skyblue</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stroke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blue</a:t>
            </a:r>
            <a:r>
              <a:rPr lang="en" sz="1800">
                <a:solidFill>
                  <a:srgbClr val="64B5F6"/>
                </a:solidFill>
                <a:latin typeface="Source Code Pro"/>
                <a:ea typeface="Source Code Pro"/>
                <a:cs typeface="Source Code Pro"/>
                <a:sym typeface="Source Code Pro"/>
              </a:rPr>
              <a:t>"</a:t>
            </a:r>
            <a:endParaRPr sz="1800">
              <a:solidFill>
                <a:srgbClr val="CE93D8"/>
              </a:solidFill>
              <a:latin typeface="Source Code Pro"/>
              <a:ea typeface="Source Code Pro"/>
              <a:cs typeface="Source Code Pro"/>
              <a:sym typeface="Source Code Pro"/>
            </a:endParaRPr>
          </a:p>
        </p:txBody>
      </p:sp>
      <p:sp>
        <p:nvSpPr>
          <p:cNvPr id="139" name="Google Shape;139;p2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and fill</a:t>
            </a:r>
            <a:endParaRPr/>
          </a:p>
        </p:txBody>
      </p:sp>
      <p:pic>
        <p:nvPicPr>
          <p:cNvPr id="140" name="Google Shape;140;p25"/>
          <p:cNvPicPr preferRelativeResize="0"/>
          <p:nvPr/>
        </p:nvPicPr>
        <p:blipFill rotWithShape="1">
          <a:blip r:embed="rId3">
            <a:alphaModFix/>
          </a:blip>
          <a:srcRect b="6256" l="0" r="0" t="6247"/>
          <a:stretch/>
        </p:blipFill>
        <p:spPr>
          <a:xfrm>
            <a:off x="5029200" y="1600200"/>
            <a:ext cx="3657600" cy="320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Color</a:t>
            </a:r>
            <a:endParaRPr/>
          </a:p>
        </p:txBody>
      </p:sp>
      <p:graphicFrame>
        <p:nvGraphicFramePr>
          <p:cNvPr id="146" name="Google Shape;146;p26"/>
          <p:cNvGraphicFramePr/>
          <p:nvPr/>
        </p:nvGraphicFramePr>
        <p:xfrm>
          <a:off x="451325" y="1594100"/>
          <a:ext cx="3000000" cy="3000000"/>
        </p:xfrm>
        <a:graphic>
          <a:graphicData uri="http://schemas.openxmlformats.org/drawingml/2006/table">
            <a:tbl>
              <a:tblPr>
                <a:noFill/>
                <a:tableStyleId>{7A132880-C12E-4492-B2C4-C27221183D55}</a:tableStyleId>
              </a:tblPr>
              <a:tblGrid>
                <a:gridCol w="3207175"/>
                <a:gridCol w="2742250"/>
                <a:gridCol w="2292000"/>
              </a:tblGrid>
              <a:tr h="460075">
                <a:tc>
                  <a:txBody>
                    <a:bodyPr/>
                    <a:lstStyle/>
                    <a:p>
                      <a:pPr indent="0" lvl="0" marL="0" rtl="0" algn="l">
                        <a:spcBef>
                          <a:spcPts val="0"/>
                        </a:spcBef>
                        <a:spcAft>
                          <a:spcPts val="0"/>
                        </a:spcAft>
                        <a:buNone/>
                      </a:pPr>
                      <a:r>
                        <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Normal, opaque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With transparency</a:t>
                      </a:r>
                      <a:endParaRPr b="1">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Named</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red</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Hex</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#ff000080</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Red, Green, Blue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rgb(255, 0, 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rgba(255, 0, 0, 0.5)</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Hue, Saturation, Luminance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hsl(0, 0%, 100%)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hsla(0, 0%, 100%, 0.5)</a:t>
                      </a:r>
                      <a:endParaRPr>
                        <a:latin typeface="Montserrat"/>
                        <a:ea typeface="Montserrat"/>
                        <a:cs typeface="Montserrat"/>
                        <a:sym typeface="Montserrat"/>
                      </a:endParaRPr>
                    </a:p>
                  </a:txBody>
                  <a:tcPr marT="91425" marB="91425" marR="91425" marL="91425" anchor="ctr"/>
                </a:tc>
              </a:tr>
            </a:tbl>
          </a:graphicData>
        </a:graphic>
      </p:graphicFrame>
      <p:pic>
        <p:nvPicPr>
          <p:cNvPr id="147" name="Google Shape;147;p26"/>
          <p:cNvPicPr preferRelativeResize="0"/>
          <p:nvPr/>
        </p:nvPicPr>
        <p:blipFill>
          <a:blip r:embed="rId3">
            <a:alphaModFix/>
          </a:blip>
          <a:stretch>
            <a:fillRect/>
          </a:stretch>
        </p:blipFill>
        <p:spPr>
          <a:xfrm>
            <a:off x="1714500" y="4114800"/>
            <a:ext cx="5715000" cy="66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width</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height</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53" name="Google Shape;153;p2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Rectangle</a:t>
            </a:r>
            <a:endParaRPr/>
          </a:p>
        </p:txBody>
      </p:sp>
      <p:pic>
        <p:nvPicPr>
          <p:cNvPr id="154" name="Google Shape;154;p27"/>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r</a:t>
            </a:r>
            <a:r>
              <a:rPr lang="en" sz="1800">
                <a:solidFill>
                  <a:srgbClr val="CE93D8"/>
                </a:solidFill>
                <a:latin typeface="Source Code Pro"/>
                <a:ea typeface="Source Code Pro"/>
                <a:cs typeface="Source Code Pro"/>
                <a:sym typeface="Source Code Pro"/>
              </a:rPr>
              <a:t>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r</a:t>
            </a:r>
            <a:r>
              <a:rPr lang="en" sz="1800">
                <a:solidFill>
                  <a:srgbClr val="CE93D8"/>
                </a:solidFill>
                <a:latin typeface="Source Code Pro"/>
                <a:ea typeface="Source Code Pro"/>
                <a:cs typeface="Source Code Pro"/>
                <a:sym typeface="Source Code Pro"/>
              </a:rPr>
              <a: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160" name="Google Shape;160;p2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Rounded r</a:t>
            </a:r>
            <a:r>
              <a:rPr lang="en"/>
              <a:t>ectangle</a:t>
            </a:r>
            <a:endParaRPr/>
          </a:p>
        </p:txBody>
      </p:sp>
      <p:pic>
        <p:nvPicPr>
          <p:cNvPr id="161" name="Google Shape;161;p28"/>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9"/>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circle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cx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cy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r</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67" name="Google Shape;167;p2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Circle</a:t>
            </a:r>
            <a:endParaRPr/>
          </a:p>
        </p:txBody>
      </p:sp>
      <p:pic>
        <p:nvPicPr>
          <p:cNvPr id="168" name="Google Shape;168;p29"/>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0"/>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ellipse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c</a:t>
            </a:r>
            <a:r>
              <a:rPr lang="en" sz="1800">
                <a:solidFill>
                  <a:srgbClr val="CE93D8"/>
                </a:solidFill>
                <a:latin typeface="Source Code Pro"/>
                <a:ea typeface="Source Code Pro"/>
                <a:cs typeface="Source Code Pro"/>
                <a:sym typeface="Source Code Pro"/>
              </a:rPr>
              <a:t>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c</a:t>
            </a:r>
            <a:r>
              <a:rPr lang="en" sz="1800">
                <a:solidFill>
                  <a:srgbClr val="CE93D8"/>
                </a:solidFill>
                <a:latin typeface="Source Code Pro"/>
                <a:ea typeface="Source Code Pro"/>
                <a:cs typeface="Source Code Pro"/>
                <a:sym typeface="Source Code Pro"/>
              </a:rPr>
              <a: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ry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rx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74" name="Google Shape;174;p3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Ellipse</a:t>
            </a:r>
            <a:endParaRPr/>
          </a:p>
        </p:txBody>
      </p:sp>
      <p:pic>
        <p:nvPicPr>
          <p:cNvPr id="175" name="Google Shape;175;p30"/>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1"/>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line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x1</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y1</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x2</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y2</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81" name="Google Shape;181;p3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endParaRPr/>
          </a:p>
        </p:txBody>
      </p:sp>
      <p:pic>
        <p:nvPicPr>
          <p:cNvPr id="182" name="Google Shape;182;p31"/>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2"/>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polygon/polyline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points</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x y x y </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88" name="Google Shape;188;p3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Polygon / polyline</a:t>
            </a:r>
            <a:endParaRPr/>
          </a:p>
        </p:txBody>
      </p:sp>
      <p:pic>
        <p:nvPicPr>
          <p:cNvPr id="189" name="Google Shape;189;p32"/>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3"/>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&lt;!-- 1 --&gt;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r>
              <a:rPr lang="en" sz="1800">
                <a:solidFill>
                  <a:srgbClr val="64B5F6"/>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 </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&lt;!-- 2 --&gt;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r>
              <a:rPr lang="en" sz="1800">
                <a:solidFill>
                  <a:srgbClr val="64B5F6"/>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 </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&lt;!-- 3 --&gt;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r>
              <a:rPr lang="en" sz="1800">
                <a:solidFill>
                  <a:srgbClr val="64B5F6"/>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 </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p:txBody>
      </p:sp>
      <p:sp>
        <p:nvSpPr>
          <p:cNvPr id="195" name="Google Shape;195;p3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Z-order</a:t>
            </a:r>
            <a:endParaRPr/>
          </a:p>
        </p:txBody>
      </p:sp>
      <p:pic>
        <p:nvPicPr>
          <p:cNvPr id="196" name="Google Shape;196;p33"/>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1</a:t>
            </a:r>
            <a:endParaRPr/>
          </a:p>
        </p:txBody>
      </p:sp>
      <p:pic>
        <p:nvPicPr>
          <p:cNvPr id="202" name="Google Shape;202;p34"/>
          <p:cNvPicPr preferRelativeResize="0"/>
          <p:nvPr/>
        </p:nvPicPr>
        <p:blipFill rotWithShape="1">
          <a:blip r:embed="rId3">
            <a:alphaModFix/>
          </a:blip>
          <a:srcRect b="0" l="0" r="0" t="0"/>
          <a:stretch/>
        </p:blipFill>
        <p:spPr>
          <a:xfrm>
            <a:off x="2724150" y="1447800"/>
            <a:ext cx="3695700" cy="3695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 II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6"/>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opacity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213" name="Google Shape;213;p3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Opacity</a:t>
            </a:r>
            <a:endParaRPr/>
          </a:p>
        </p:txBody>
      </p:sp>
      <p:pic>
        <p:nvPicPr>
          <p:cNvPr id="214" name="Google Shape;214;p36"/>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7"/>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stroke-width</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220" name="Google Shape;220;p3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width</a:t>
            </a:r>
            <a:endParaRPr/>
          </a:p>
        </p:txBody>
      </p:sp>
      <p:pic>
        <p:nvPicPr>
          <p:cNvPr id="221" name="Google Shape;221;p37"/>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8"/>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stroke-linecap</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butt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stroke-linecap</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square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stroke-linecap</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round</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27" name="Google Shape;227;p3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cap</a:t>
            </a:r>
            <a:endParaRPr/>
          </a:p>
        </p:txBody>
      </p:sp>
      <p:pic>
        <p:nvPicPr>
          <p:cNvPr id="228" name="Google Shape;228;p38"/>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9"/>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stroke-linejoin</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miter</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stroke-linejoin</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bevel</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stroke-linejoin</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round</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34" name="Google Shape;234;p3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join</a:t>
            </a:r>
            <a:endParaRPr/>
          </a:p>
        </p:txBody>
      </p:sp>
      <p:pic>
        <p:nvPicPr>
          <p:cNvPr id="235" name="Google Shape;235;p39"/>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0"/>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d g d g</a:t>
            </a:r>
            <a:r>
              <a:rPr lang="en" sz="1800">
                <a:solidFill>
                  <a:srgbClr val="DCE775"/>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examples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10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20 10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20 10 5 10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41" name="Google Shape;241;p4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Dashed lines</a:t>
            </a:r>
            <a:endParaRPr/>
          </a:p>
        </p:txBody>
      </p:sp>
      <p:pic>
        <p:nvPicPr>
          <p:cNvPr id="242" name="Google Shape;242;p40"/>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1"/>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0 15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0 15 10 15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0 15 10 15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48" name="Google Shape;248;p4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Dotted</a:t>
            </a:r>
            <a:r>
              <a:rPr lang="en"/>
              <a:t> lines</a:t>
            </a:r>
            <a:endParaRPr/>
          </a:p>
        </p:txBody>
      </p:sp>
      <p:pic>
        <p:nvPicPr>
          <p:cNvPr id="249" name="Google Shape;249;p41"/>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72" name="Google Shape;72;p15"/>
          <p:cNvPicPr preferRelativeResize="0"/>
          <p:nvPr/>
        </p:nvPicPr>
        <p:blipFill rotWithShape="1">
          <a:blip r:embed="rId3">
            <a:alphaModFix/>
          </a:blip>
          <a:srcRect b="0" l="0" r="0" t="0"/>
          <a:stretch/>
        </p:blipFill>
        <p:spPr>
          <a:xfrm>
            <a:off x="1014900" y="1624500"/>
            <a:ext cx="3099900" cy="3099900"/>
          </a:xfrm>
          <a:prstGeom prst="rect">
            <a:avLst/>
          </a:prstGeom>
          <a:noFill/>
          <a:ln>
            <a:noFill/>
          </a:ln>
        </p:spPr>
      </p:pic>
      <p:pic>
        <p:nvPicPr>
          <p:cNvPr id="73" name="Google Shape;73;p15"/>
          <p:cNvPicPr preferRelativeResize="0"/>
          <p:nvPr/>
        </p:nvPicPr>
        <p:blipFill rotWithShape="1">
          <a:blip r:embed="rId4">
            <a:alphaModFix/>
          </a:blip>
          <a:srcRect b="0" l="0" r="0" t="0"/>
          <a:stretch/>
        </p:blipFill>
        <p:spPr>
          <a:xfrm>
            <a:off x="5029200" y="1600200"/>
            <a:ext cx="3099900" cy="3099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2"/>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stroke-dashoffset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t>
            </a:r>
            <a:r>
              <a:rPr lang="en" sz="1800">
                <a:solidFill>
                  <a:srgbClr val="CE93D8"/>
                </a:solidFill>
                <a:latin typeface="Source Code Pro"/>
                <a:ea typeface="Source Code Pro"/>
                <a:cs typeface="Source Code Pro"/>
                <a:sym typeface="Source Code Pro"/>
              </a:rPr>
              <a:t>offset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t>
            </a:r>
            <a:r>
              <a:rPr lang="en" sz="1800">
                <a:solidFill>
                  <a:srgbClr val="CE93D8"/>
                </a:solidFill>
                <a:latin typeface="Source Code Pro"/>
                <a:ea typeface="Source Code Pro"/>
                <a:cs typeface="Source Code Pro"/>
                <a:sym typeface="Source Code Pro"/>
              </a:rPr>
              <a:t>offset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-10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55" name="Google Shape;255;p4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 offset</a:t>
            </a:r>
            <a:endParaRPr/>
          </a:p>
        </p:txBody>
      </p:sp>
      <p:pic>
        <p:nvPicPr>
          <p:cNvPr id="256" name="Google Shape;256;p42"/>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3"/>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text</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EFEFEF"/>
                </a:solidFill>
                <a:latin typeface="Source Code Pro"/>
                <a:ea typeface="Source Code Pro"/>
                <a:cs typeface="Source Code Pro"/>
                <a:sym typeface="Source Code Pro"/>
              </a:rPr>
              <a:t>Text</a:t>
            </a:r>
            <a:endParaRPr sz="1800">
              <a:solidFill>
                <a:srgbClr val="EFEFE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text</a:t>
            </a:r>
            <a:r>
              <a:rPr lang="en" sz="1800">
                <a:solidFill>
                  <a:srgbClr val="64B5F6"/>
                </a:solidFill>
                <a:latin typeface="Source Code Pro"/>
                <a:ea typeface="Source Code Pro"/>
                <a:cs typeface="Source Code Pro"/>
                <a:sym typeface="Source Code Pro"/>
              </a:rPr>
              <a:t>&gt;</a:t>
            </a:r>
            <a:endParaRPr sz="1800">
              <a:solidFill>
                <a:srgbClr val="CE93D8"/>
              </a:solidFill>
              <a:latin typeface="Source Code Pro"/>
              <a:ea typeface="Source Code Pro"/>
              <a:cs typeface="Source Code Pro"/>
              <a:sym typeface="Source Code Pro"/>
            </a:endParaRPr>
          </a:p>
        </p:txBody>
      </p:sp>
      <p:sp>
        <p:nvSpPr>
          <p:cNvPr id="262" name="Google Shape;262;p4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pic>
        <p:nvPicPr>
          <p:cNvPr id="263" name="Google Shape;263;p43"/>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4"/>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font-family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Montserrat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font-size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16</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font-weight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bold</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font-style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italic</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text-decoration</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underline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letter-spacing</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2</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69" name="Google Shape;269;p4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style</a:t>
            </a:r>
            <a:endParaRPr/>
          </a:p>
        </p:txBody>
      </p:sp>
      <p:pic>
        <p:nvPicPr>
          <p:cNvPr id="270" name="Google Shape;270;p44"/>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5"/>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text-anchor</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start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text-anchor</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middle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text-anchor</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end</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76" name="Google Shape;276;p4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horizontal align</a:t>
            </a:r>
            <a:endParaRPr/>
          </a:p>
        </p:txBody>
      </p:sp>
      <p:pic>
        <p:nvPicPr>
          <p:cNvPr id="277" name="Google Shape;277;p45"/>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6"/>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dominant-baseline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baseline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dominant-baseline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middle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dominant-baseline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hanging</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83" name="Google Shape;283;p4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vertical align</a:t>
            </a:r>
            <a:endParaRPr/>
          </a:p>
        </p:txBody>
      </p:sp>
      <p:pic>
        <p:nvPicPr>
          <p:cNvPr id="284" name="Google Shape;284;p46"/>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7"/>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text</a:t>
            </a:r>
            <a:r>
              <a:rPr lang="en" sz="1800">
                <a:solidFill>
                  <a:srgbClr val="64B5F6"/>
                </a:solidFill>
                <a:latin typeface="Source Code Pro"/>
                <a:ea typeface="Source Code Pro"/>
                <a:cs typeface="Source Code Pro"/>
                <a:sym typeface="Source Code Pro"/>
              </a:rPr>
              <a:t>&gt;</a:t>
            </a:r>
            <a:endParaRPr sz="1800">
              <a:solidFill>
                <a:srgbClr val="EFEFEF"/>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EFEFEF"/>
                </a:solidFill>
                <a:latin typeface="Source Code Pro"/>
                <a:ea typeface="Source Code Pro"/>
                <a:cs typeface="Source Code Pro"/>
                <a:sym typeface="Source Code Pro"/>
              </a:rPr>
              <a:t>grumpy</a:t>
            </a:r>
            <a:endParaRPr sz="1800">
              <a:solidFill>
                <a:srgbClr val="EFEFEF"/>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tspan</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fill</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#e91e63</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457200" lvl="0" marL="457200" rtl="0" algn="l">
              <a:lnSpc>
                <a:spcPct val="100000"/>
              </a:lnSpc>
              <a:spcBef>
                <a:spcPts val="0"/>
              </a:spcBef>
              <a:spcAft>
                <a:spcPts val="0"/>
              </a:spcAft>
              <a:buNone/>
            </a:pPr>
            <a:r>
              <a:rPr lang="en" sz="1800">
                <a:solidFill>
                  <a:srgbClr val="EFEFEF"/>
                </a:solidFill>
                <a:latin typeface="Source Code Pro"/>
                <a:ea typeface="Source Code Pro"/>
                <a:cs typeface="Source Code Pro"/>
                <a:sym typeface="Source Code Pro"/>
              </a:rPr>
              <a:t>cat</a:t>
            </a:r>
            <a:endParaRPr sz="1800">
              <a:solidFill>
                <a:srgbClr val="EFEFEF"/>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tspan</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text</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p:txBody>
      </p:sp>
      <p:sp>
        <p:nvSpPr>
          <p:cNvPr id="290" name="Google Shape;290;p4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a:t>
            </a:r>
            <a:endParaRPr/>
          </a:p>
        </p:txBody>
      </p:sp>
      <p:pic>
        <p:nvPicPr>
          <p:cNvPr id="291" name="Google Shape;291;p47"/>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8"/>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baseline-shift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super</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baseline-shift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sub</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97" name="Google Shape;297;p4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 offset</a:t>
            </a:r>
            <a:endParaRPr/>
          </a:p>
        </p:txBody>
      </p:sp>
      <p:pic>
        <p:nvPicPr>
          <p:cNvPr id="298" name="Google Shape;298;p48"/>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2</a:t>
            </a:r>
            <a:endParaRPr/>
          </a:p>
        </p:txBody>
      </p:sp>
      <p:pic>
        <p:nvPicPr>
          <p:cNvPr id="304" name="Google Shape;304;p49"/>
          <p:cNvPicPr preferRelativeResize="0"/>
          <p:nvPr/>
        </p:nvPicPr>
        <p:blipFill rotWithShape="1">
          <a:blip r:embed="rId3">
            <a:alphaModFix/>
          </a:blip>
          <a:srcRect b="0" l="0" r="0" t="0"/>
          <a:stretch/>
        </p:blipFill>
        <p:spPr>
          <a:xfrm>
            <a:off x="2724150" y="1447800"/>
            <a:ext cx="3695700" cy="3695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Intermediate I</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1"/>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text</a:t>
            </a:r>
            <a:endParaRPr sz="1800">
              <a:solidFill>
                <a:srgbClr val="F0629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F06292"/>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d</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F06292"/>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fill</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p:txBody>
      </p:sp>
      <p:sp>
        <p:nvSpPr>
          <p:cNvPr id="315" name="Google Shape;315;p5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pic>
        <p:nvPicPr>
          <p:cNvPr id="316" name="Google Shape;316;p51"/>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79" name="Google Shape;79;p16"/>
          <p:cNvPicPr preferRelativeResize="0"/>
          <p:nvPr/>
        </p:nvPicPr>
        <p:blipFill>
          <a:blip r:embed="rId3">
            <a:alphaModFix/>
          </a:blip>
          <a:stretch>
            <a:fillRect/>
          </a:stretch>
        </p:blipFill>
        <p:spPr>
          <a:xfrm>
            <a:off x="1014900" y="1600200"/>
            <a:ext cx="3099900" cy="3099900"/>
          </a:xfrm>
          <a:prstGeom prst="rect">
            <a:avLst/>
          </a:prstGeom>
          <a:noFill/>
          <a:ln>
            <a:noFill/>
          </a:ln>
        </p:spPr>
      </p:pic>
      <p:pic>
        <p:nvPicPr>
          <p:cNvPr id="80" name="Google Shape;80;p16"/>
          <p:cNvPicPr preferRelativeResize="0"/>
          <p:nvPr/>
        </p:nvPicPr>
        <p:blipFill>
          <a:blip r:embed="rId4">
            <a:alphaModFix/>
          </a:blip>
          <a:stretch>
            <a:fillRect/>
          </a:stretch>
        </p:blipFill>
        <p:spPr>
          <a:xfrm>
            <a:off x="5029200" y="1600200"/>
            <a:ext cx="3099900" cy="3099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2"/>
          <p:cNvSpPr txBox="1"/>
          <p:nvPr>
            <p:ph idx="1" type="body"/>
          </p:nvPr>
        </p:nvSpPr>
        <p:spPr>
          <a:xfrm>
            <a:off x="228600" y="1600200"/>
            <a:ext cx="8686800" cy="32004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DCE775"/>
                </a:solidFill>
                <a:latin typeface="Source Code Pro"/>
                <a:ea typeface="Source Code Pro"/>
                <a:cs typeface="Source Code Pro"/>
                <a:sym typeface="Source Code Pro"/>
              </a:rPr>
              <a:t>M 50 50 L 100 100 C 75 100, 50 75, 50 50</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DCE775"/>
                </a:solidFill>
                <a:latin typeface="Source Code Pro"/>
                <a:ea typeface="Source Code Pro"/>
                <a:cs typeface="Source Code Pro"/>
                <a:sym typeface="Source Code Pro"/>
              </a:rPr>
              <a:t>M 50,50 L 100,100 C 75,100 50,75 50,50</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DCE775"/>
                </a:solidFill>
                <a:latin typeface="Source Code Pro"/>
                <a:ea typeface="Source Code Pro"/>
                <a:cs typeface="Source Code Pro"/>
                <a:sym typeface="Source Code Pro"/>
              </a:rPr>
              <a:t>M 50 50</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DCE775"/>
                </a:solidFill>
                <a:latin typeface="Source Code Pro"/>
                <a:ea typeface="Source Code Pro"/>
                <a:cs typeface="Source Code Pro"/>
                <a:sym typeface="Source Code Pro"/>
              </a:rPr>
              <a:t>L 100 100</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DCE775"/>
                </a:solidFill>
                <a:latin typeface="Source Code Pro"/>
                <a:ea typeface="Source Code Pro"/>
                <a:cs typeface="Source Code Pro"/>
                <a:sym typeface="Source Code Pro"/>
              </a:rPr>
              <a:t>C 75 100 50 75 50 50</a:t>
            </a:r>
            <a:endParaRPr>
              <a:solidFill>
                <a:srgbClr val="DCE775"/>
              </a:solidFill>
              <a:latin typeface="Source Code Pro"/>
              <a:ea typeface="Source Code Pro"/>
              <a:cs typeface="Source Code Pro"/>
              <a:sym typeface="Source Code Pro"/>
            </a:endParaRPr>
          </a:p>
        </p:txBody>
      </p:sp>
      <p:sp>
        <p:nvSpPr>
          <p:cNvPr id="322" name="Google Shape;322;p5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 d syntax</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3"/>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M x y</a:t>
            </a:r>
            <a:endParaRPr sz="1800">
              <a:solidFill>
                <a:srgbClr val="DCE775"/>
              </a:solidFill>
              <a:latin typeface="Source Code Pro"/>
              <a:ea typeface="Source Code Pro"/>
              <a:cs typeface="Source Code Pro"/>
              <a:sym typeface="Source Code Pro"/>
            </a:endParaRPr>
          </a:p>
        </p:txBody>
      </p:sp>
      <p:sp>
        <p:nvSpPr>
          <p:cNvPr id="328" name="Google Shape;328;p5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Move to</a:t>
            </a:r>
            <a:endParaRPr/>
          </a:p>
        </p:txBody>
      </p:sp>
      <p:pic>
        <p:nvPicPr>
          <p:cNvPr id="329" name="Google Shape;329;p53"/>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4"/>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L</a:t>
            </a:r>
            <a:r>
              <a:rPr lang="en" sz="1800">
                <a:solidFill>
                  <a:srgbClr val="DCE775"/>
                </a:solidFill>
                <a:latin typeface="Source Code Pro"/>
                <a:ea typeface="Source Code Pro"/>
                <a:cs typeface="Source Code Pro"/>
                <a:sym typeface="Source Code Pro"/>
              </a:rPr>
              <a:t> x y</a:t>
            </a:r>
            <a:endParaRPr sz="1800">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H x</a:t>
            </a:r>
            <a:endParaRPr sz="1800">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V y</a:t>
            </a:r>
            <a:endParaRPr sz="1800">
              <a:solidFill>
                <a:srgbClr val="DCE775"/>
              </a:solidFill>
              <a:latin typeface="Source Code Pro"/>
              <a:ea typeface="Source Code Pro"/>
              <a:cs typeface="Source Code Pro"/>
              <a:sym typeface="Source Code Pro"/>
            </a:endParaRPr>
          </a:p>
        </p:txBody>
      </p:sp>
      <p:sp>
        <p:nvSpPr>
          <p:cNvPr id="335" name="Google Shape;335;p5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r>
              <a:rPr lang="en"/>
              <a:t> to</a:t>
            </a:r>
            <a:endParaRPr/>
          </a:p>
        </p:txBody>
      </p:sp>
      <p:pic>
        <p:nvPicPr>
          <p:cNvPr id="336" name="Google Shape;336;p54"/>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5"/>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M 25 25</a:t>
            </a:r>
            <a:endParaRPr sz="1800">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L 45 45</a:t>
            </a:r>
            <a:endParaRPr sz="1800">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M 55 55</a:t>
            </a:r>
            <a:endParaRPr sz="1800">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L 75 75</a:t>
            </a:r>
            <a:endParaRPr sz="1800">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L 45 80</a:t>
            </a:r>
            <a:endParaRPr sz="1800">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Z</a:t>
            </a:r>
            <a:endParaRPr sz="1800">
              <a:solidFill>
                <a:srgbClr val="DCE775"/>
              </a:solidFill>
              <a:latin typeface="Source Code Pro"/>
              <a:ea typeface="Source Code Pro"/>
              <a:cs typeface="Source Code Pro"/>
              <a:sym typeface="Source Code Pro"/>
            </a:endParaRPr>
          </a:p>
        </p:txBody>
      </p:sp>
      <p:sp>
        <p:nvSpPr>
          <p:cNvPr id="342" name="Google Shape;342;p5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Close</a:t>
            </a:r>
            <a:endParaRPr/>
          </a:p>
        </p:txBody>
      </p:sp>
      <p:pic>
        <p:nvPicPr>
          <p:cNvPr id="343" name="Google Shape;343;p55"/>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6"/>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A rx ry angle large cw x y</a:t>
            </a:r>
            <a:endParaRPr sz="1800">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A 50 50 0 0 1 65 75</a:t>
            </a:r>
            <a:endParaRPr sz="1800">
              <a:solidFill>
                <a:srgbClr val="DCE775"/>
              </a:solidFill>
              <a:latin typeface="Source Code Pro"/>
              <a:ea typeface="Source Code Pro"/>
              <a:cs typeface="Source Code Pro"/>
              <a:sym typeface="Source Code Pro"/>
            </a:endParaRPr>
          </a:p>
        </p:txBody>
      </p:sp>
      <p:sp>
        <p:nvSpPr>
          <p:cNvPr id="349" name="Google Shape;349;p5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a:t>
            </a:r>
            <a:endParaRPr/>
          </a:p>
        </p:txBody>
      </p:sp>
      <p:pic>
        <p:nvPicPr>
          <p:cNvPr id="350" name="Google Shape;350;p56"/>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7"/>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A rx ry angle large cw x y</a:t>
            </a:r>
            <a:endParaRPr sz="1800">
              <a:solidFill>
                <a:srgbClr val="DCE775"/>
              </a:solidFill>
              <a:latin typeface="Source Code Pro"/>
              <a:ea typeface="Source Code Pro"/>
              <a:cs typeface="Source Code Pro"/>
              <a:sym typeface="Source Code Pro"/>
            </a:endParaRPr>
          </a:p>
        </p:txBody>
      </p:sp>
      <p:sp>
        <p:nvSpPr>
          <p:cNvPr id="356" name="Google Shape;356;p5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radius and rotation</a:t>
            </a:r>
            <a:endParaRPr/>
          </a:p>
        </p:txBody>
      </p:sp>
      <p:pic>
        <p:nvPicPr>
          <p:cNvPr id="357" name="Google Shape;357;p57"/>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8"/>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A rx ry angle large cw x y</a:t>
            </a:r>
            <a:endParaRPr sz="1800">
              <a:solidFill>
                <a:srgbClr val="DCE775"/>
              </a:solidFill>
              <a:latin typeface="Source Code Pro"/>
              <a:ea typeface="Source Code Pro"/>
              <a:cs typeface="Source Code Pro"/>
              <a:sym typeface="Source Code Pro"/>
            </a:endParaRPr>
          </a:p>
        </p:txBody>
      </p:sp>
      <p:sp>
        <p:nvSpPr>
          <p:cNvPr id="363" name="Google Shape;363;p5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flags</a:t>
            </a:r>
            <a:endParaRPr/>
          </a:p>
        </p:txBody>
      </p:sp>
      <p:pic>
        <p:nvPicPr>
          <p:cNvPr id="364" name="Google Shape;364;p58"/>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9"/>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C</a:t>
            </a:r>
            <a:r>
              <a:rPr lang="en" sz="1800">
                <a:solidFill>
                  <a:srgbClr val="DCE775"/>
                </a:solidFill>
                <a:latin typeface="Source Code Pro"/>
                <a:ea typeface="Source Code Pro"/>
                <a:cs typeface="Source Code Pro"/>
                <a:sym typeface="Source Code Pro"/>
              </a:rPr>
              <a:t> a b c d x y</a:t>
            </a:r>
            <a:endParaRPr sz="1800">
              <a:solidFill>
                <a:srgbClr val="DCE775"/>
              </a:solidFill>
              <a:latin typeface="Source Code Pro"/>
              <a:ea typeface="Source Code Pro"/>
              <a:cs typeface="Source Code Pro"/>
              <a:sym typeface="Source Code Pro"/>
            </a:endParaRPr>
          </a:p>
        </p:txBody>
      </p:sp>
      <p:sp>
        <p:nvSpPr>
          <p:cNvPr id="370" name="Google Shape;370;p5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a:t>
            </a:r>
            <a:r>
              <a:rPr lang="en"/>
              <a:t> to</a:t>
            </a:r>
            <a:endParaRPr/>
          </a:p>
        </p:txBody>
      </p:sp>
      <p:pic>
        <p:nvPicPr>
          <p:cNvPr id="371" name="Google Shape;371;p59"/>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60"/>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S</a:t>
            </a:r>
            <a:r>
              <a:rPr lang="en" sz="1800">
                <a:solidFill>
                  <a:srgbClr val="DCE775"/>
                </a:solidFill>
                <a:latin typeface="Source Code Pro"/>
                <a:ea typeface="Source Code Pro"/>
                <a:cs typeface="Source Code Pro"/>
                <a:sym typeface="Source Code Pro"/>
              </a:rPr>
              <a:t> c d x y</a:t>
            </a:r>
            <a:endParaRPr sz="1800">
              <a:solidFill>
                <a:srgbClr val="DCE775"/>
              </a:solidFill>
              <a:latin typeface="Source Code Pro"/>
              <a:ea typeface="Source Code Pro"/>
              <a:cs typeface="Source Code Pro"/>
              <a:sym typeface="Source Code Pro"/>
            </a:endParaRPr>
          </a:p>
        </p:txBody>
      </p:sp>
      <p:sp>
        <p:nvSpPr>
          <p:cNvPr id="377" name="Google Shape;377;p6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 to - shorthand</a:t>
            </a:r>
            <a:endParaRPr/>
          </a:p>
        </p:txBody>
      </p:sp>
      <p:pic>
        <p:nvPicPr>
          <p:cNvPr id="378" name="Google Shape;378;p60"/>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61"/>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Q</a:t>
            </a:r>
            <a:r>
              <a:rPr lang="en" sz="1800">
                <a:solidFill>
                  <a:srgbClr val="DCE775"/>
                </a:solidFill>
                <a:latin typeface="Source Code Pro"/>
                <a:ea typeface="Source Code Pro"/>
                <a:cs typeface="Source Code Pro"/>
                <a:sym typeface="Source Code Pro"/>
              </a:rPr>
              <a:t> i j x y</a:t>
            </a:r>
            <a:endParaRPr sz="1800">
              <a:solidFill>
                <a:srgbClr val="DCE775"/>
              </a:solidFill>
              <a:latin typeface="Source Code Pro"/>
              <a:ea typeface="Source Code Pro"/>
              <a:cs typeface="Source Code Pro"/>
              <a:sym typeface="Source Code Pro"/>
            </a:endParaRPr>
          </a:p>
        </p:txBody>
      </p:sp>
      <p:sp>
        <p:nvSpPr>
          <p:cNvPr id="384" name="Google Shape;384;p6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a:t>
            </a:r>
            <a:r>
              <a:rPr lang="en"/>
              <a:t> to</a:t>
            </a:r>
            <a:endParaRPr/>
          </a:p>
        </p:txBody>
      </p:sp>
      <p:pic>
        <p:nvPicPr>
          <p:cNvPr id="385" name="Google Shape;385;p61"/>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of Vector Graphics</a:t>
            </a:r>
            <a:endParaRPr/>
          </a:p>
        </p:txBody>
      </p:sp>
      <p:pic>
        <p:nvPicPr>
          <p:cNvPr id="86" name="Google Shape;86;p17"/>
          <p:cNvPicPr preferRelativeResize="0"/>
          <p:nvPr/>
        </p:nvPicPr>
        <p:blipFill>
          <a:blip r:embed="rId3">
            <a:alphaModFix/>
          </a:blip>
          <a:stretch>
            <a:fillRect/>
          </a:stretch>
        </p:blipFill>
        <p:spPr>
          <a:xfrm>
            <a:off x="608775" y="2134425"/>
            <a:ext cx="2126100" cy="2126100"/>
          </a:xfrm>
          <a:prstGeom prst="rect">
            <a:avLst/>
          </a:prstGeom>
          <a:noFill/>
          <a:ln>
            <a:noFill/>
          </a:ln>
        </p:spPr>
      </p:pic>
      <p:pic>
        <p:nvPicPr>
          <p:cNvPr id="87" name="Google Shape;87;p17"/>
          <p:cNvPicPr preferRelativeResize="0"/>
          <p:nvPr/>
        </p:nvPicPr>
        <p:blipFill>
          <a:blip r:embed="rId4">
            <a:alphaModFix/>
          </a:blip>
          <a:stretch>
            <a:fillRect/>
          </a:stretch>
        </p:blipFill>
        <p:spPr>
          <a:xfrm>
            <a:off x="3250600" y="2028475"/>
            <a:ext cx="2338000" cy="2338000"/>
          </a:xfrm>
          <a:prstGeom prst="rect">
            <a:avLst/>
          </a:prstGeom>
          <a:noFill/>
          <a:ln>
            <a:noFill/>
          </a:ln>
        </p:spPr>
      </p:pic>
      <p:pic>
        <p:nvPicPr>
          <p:cNvPr id="88" name="Google Shape;88;p17"/>
          <p:cNvPicPr preferRelativeResize="0"/>
          <p:nvPr/>
        </p:nvPicPr>
        <p:blipFill>
          <a:blip r:embed="rId5">
            <a:alphaModFix/>
          </a:blip>
          <a:stretch>
            <a:fillRect/>
          </a:stretch>
        </p:blipFill>
        <p:spPr>
          <a:xfrm>
            <a:off x="6303175" y="2028089"/>
            <a:ext cx="2337998" cy="233878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2"/>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T</a:t>
            </a:r>
            <a:r>
              <a:rPr lang="en" sz="1800">
                <a:solidFill>
                  <a:srgbClr val="DCE775"/>
                </a:solidFill>
                <a:latin typeface="Source Code Pro"/>
                <a:ea typeface="Source Code Pro"/>
                <a:cs typeface="Source Code Pro"/>
                <a:sym typeface="Source Code Pro"/>
              </a:rPr>
              <a:t> x y</a:t>
            </a:r>
            <a:endParaRPr sz="1800">
              <a:solidFill>
                <a:srgbClr val="DCE775"/>
              </a:solidFill>
              <a:latin typeface="Source Code Pro"/>
              <a:ea typeface="Source Code Pro"/>
              <a:cs typeface="Source Code Pro"/>
              <a:sym typeface="Source Code Pro"/>
            </a:endParaRPr>
          </a:p>
        </p:txBody>
      </p:sp>
      <p:sp>
        <p:nvSpPr>
          <p:cNvPr id="391" name="Google Shape;391;p6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 to - shorthand</a:t>
            </a:r>
            <a:endParaRPr/>
          </a:p>
        </p:txBody>
      </p:sp>
      <p:pic>
        <p:nvPicPr>
          <p:cNvPr id="392" name="Google Shape;392;p62"/>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SVG</a:t>
            </a:r>
            <a:endParaRPr/>
          </a:p>
        </p:txBody>
      </p:sp>
      <p:pic>
        <p:nvPicPr>
          <p:cNvPr id="94" name="Google Shape;94;p18"/>
          <p:cNvPicPr preferRelativeResize="0"/>
          <p:nvPr/>
        </p:nvPicPr>
        <p:blipFill>
          <a:blip r:embed="rId3">
            <a:alphaModFix/>
          </a:blip>
          <a:stretch>
            <a:fillRect/>
          </a:stretch>
        </p:blipFill>
        <p:spPr>
          <a:xfrm>
            <a:off x="1558775" y="1997625"/>
            <a:ext cx="2378175" cy="2378175"/>
          </a:xfrm>
          <a:prstGeom prst="rect">
            <a:avLst/>
          </a:prstGeom>
          <a:noFill/>
          <a:ln>
            <a:noFill/>
          </a:ln>
        </p:spPr>
      </p:pic>
      <p:pic>
        <p:nvPicPr>
          <p:cNvPr id="95" name="Google Shape;95;p18"/>
          <p:cNvPicPr preferRelativeResize="0"/>
          <p:nvPr/>
        </p:nvPicPr>
        <p:blipFill>
          <a:blip r:embed="rId4">
            <a:alphaModFix/>
          </a:blip>
          <a:stretch>
            <a:fillRect/>
          </a:stretch>
        </p:blipFill>
        <p:spPr>
          <a:xfrm>
            <a:off x="4875225" y="1670650"/>
            <a:ext cx="3032125" cy="3032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 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idx="1" type="body"/>
          </p:nvPr>
        </p:nvSpPr>
        <p:spPr>
          <a:xfrm>
            <a:off x="228600" y="1600200"/>
            <a:ext cx="8686800" cy="3200400"/>
          </a:xfrm>
          <a:prstGeom prst="rect">
            <a:avLst/>
          </a:prstGeom>
          <a:solidFill>
            <a:schemeClr val="dk2"/>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element</a:t>
            </a:r>
            <a:r>
              <a:rPr lang="en">
                <a:solidFill>
                  <a:srgbClr val="64B5F6"/>
                </a:solidFill>
                <a:latin typeface="Source Code Pro"/>
                <a:ea typeface="Source Code Pro"/>
                <a:cs typeface="Source Code Pro"/>
                <a:sym typeface="Source Code Pro"/>
              </a:rPr>
              <a:t> </a:t>
            </a:r>
            <a:r>
              <a:rPr lang="en">
                <a:solidFill>
                  <a:srgbClr val="CE93D8"/>
                </a:solidFill>
                <a:latin typeface="Source Code Pro"/>
                <a:ea typeface="Source Code Pro"/>
                <a:cs typeface="Source Code Pro"/>
                <a:sym typeface="Source Code Pro"/>
              </a:rPr>
              <a:t>attribute</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value</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	&lt;</a:t>
            </a:r>
            <a:r>
              <a:rPr lang="en">
                <a:solidFill>
                  <a:srgbClr val="F06292"/>
                </a:solidFill>
                <a:latin typeface="Source Code Pro"/>
                <a:ea typeface="Source Code Pro"/>
                <a:cs typeface="Source Code Pro"/>
                <a:sym typeface="Source Code Pro"/>
              </a:rPr>
              <a:t>childElement</a:t>
            </a:r>
            <a:r>
              <a:rPr lang="en">
                <a:solidFill>
                  <a:srgbClr val="64B5F6"/>
                </a:solidFill>
                <a:latin typeface="Source Code Pro"/>
                <a:ea typeface="Source Code Pro"/>
                <a:cs typeface="Source Code Pro"/>
                <a:sym typeface="Source Code Pro"/>
              </a:rPr>
              <a:t> </a:t>
            </a:r>
            <a:r>
              <a:rPr lang="en">
                <a:solidFill>
                  <a:srgbClr val="CE93D8"/>
                </a:solidFill>
                <a:latin typeface="Source Code Pro"/>
                <a:ea typeface="Source Code Pro"/>
                <a:cs typeface="Source Code Pro"/>
                <a:sym typeface="Source Code Pro"/>
              </a:rPr>
              <a:t>attribute</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value</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		</a:t>
            </a:r>
            <a:r>
              <a:rPr lang="en">
                <a:solidFill>
                  <a:schemeClr val="lt2"/>
                </a:solidFill>
                <a:latin typeface="Source Code Pro"/>
                <a:ea typeface="Source Code Pro"/>
                <a:cs typeface="Source Code Pro"/>
                <a:sym typeface="Source Code Pro"/>
              </a:rPr>
              <a:t>...</a:t>
            </a:r>
            <a:r>
              <a:rPr i="1" lang="en">
                <a:solidFill>
                  <a:schemeClr val="lt2"/>
                </a:solidFill>
                <a:latin typeface="Source Code Pro"/>
                <a:ea typeface="Source Code Pro"/>
                <a:cs typeface="Source Code Pro"/>
                <a:sym typeface="Source Code Pro"/>
              </a:rPr>
              <a:t> more content </a:t>
            </a:r>
            <a:r>
              <a:rPr lang="en">
                <a:solidFill>
                  <a:schemeClr val="lt2"/>
                </a:solidFill>
                <a:latin typeface="Source Code Pro"/>
                <a:ea typeface="Source Code Pro"/>
                <a:cs typeface="Source Code Pro"/>
                <a:sym typeface="Source Code Pro"/>
              </a:rPr>
              <a:t>...</a:t>
            </a:r>
            <a:endParaRPr i="1">
              <a:solidFill>
                <a:schemeClr val="lt2"/>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childElement</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childElement</a:t>
            </a:r>
            <a:r>
              <a:rPr lang="en">
                <a:solidFill>
                  <a:srgbClr val="64B5F6"/>
                </a:solidFill>
                <a:latin typeface="Source Code Pro"/>
                <a:ea typeface="Source Code Pro"/>
                <a:cs typeface="Source Code Pro"/>
                <a:sym typeface="Source Code Pro"/>
              </a:rPr>
              <a:t> </a:t>
            </a:r>
            <a:r>
              <a:rPr lang="en">
                <a:solidFill>
                  <a:srgbClr val="CE93D8"/>
                </a:solidFill>
                <a:latin typeface="Source Code Pro"/>
                <a:ea typeface="Source Code Pro"/>
                <a:cs typeface="Source Code Pro"/>
                <a:sym typeface="Source Code Pro"/>
              </a:rPr>
              <a:t>attribute</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value</a:t>
            </a:r>
            <a:r>
              <a:rPr lang="en">
                <a:solidFill>
                  <a:srgbClr val="64B5F6"/>
                </a:solidFill>
                <a:latin typeface="Source Code Pro"/>
                <a:ea typeface="Source Code Pro"/>
                <a:cs typeface="Source Code Pro"/>
                <a:sym typeface="Source Code Pro"/>
              </a:rPr>
              <a:t>" /&gt;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element</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chemeClr val="lt2"/>
                </a:solidFill>
                <a:latin typeface="Source Code Pro"/>
                <a:ea typeface="Source Code Pro"/>
                <a:cs typeface="Source Code Pro"/>
                <a:sym typeface="Source Code Pro"/>
              </a:rPr>
              <a:t>&lt;!-- comment --&gt;</a:t>
            </a:r>
            <a:endParaRPr/>
          </a:p>
        </p:txBody>
      </p:sp>
      <p:sp>
        <p:nvSpPr>
          <p:cNvPr id="106" name="Google Shape;106;p2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are SVGs written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idx="1" type="body"/>
          </p:nvPr>
        </p:nvSpPr>
        <p:spPr>
          <a:xfrm>
            <a:off x="228600" y="1600200"/>
            <a:ext cx="8686800" cy="3200400"/>
          </a:xfrm>
          <a:prstGeom prst="rect">
            <a:avLst/>
          </a:prstGeom>
          <a:solidFill>
            <a:schemeClr val="dk2"/>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svg</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xmlns</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http://www.w3.org/2000/svg</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viewBox</a:t>
            </a:r>
            <a:r>
              <a:rPr lang="en">
                <a:solidFill>
                  <a:srgbClr val="64B5F6"/>
                </a:solidFill>
                <a:latin typeface="Source Code Pro"/>
                <a:ea typeface="Source Code Pro"/>
                <a:cs typeface="Source Code Pro"/>
                <a:sym typeface="Source Code Pro"/>
              </a:rPr>
              <a:t>="</a:t>
            </a:r>
            <a:r>
              <a:rPr lang="en">
                <a:solidFill>
                  <a:schemeClr val="lt2"/>
                </a:solidFill>
                <a:latin typeface="Source Code Pro"/>
                <a:ea typeface="Source Code Pro"/>
                <a:cs typeface="Source Code Pro"/>
                <a:sym typeface="Source Code Pro"/>
              </a:rPr>
              <a:t>...</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width</a:t>
            </a:r>
            <a:r>
              <a:rPr lang="en">
                <a:solidFill>
                  <a:srgbClr val="64B5F6"/>
                </a:solidFill>
                <a:latin typeface="Source Code Pro"/>
                <a:ea typeface="Source Code Pro"/>
                <a:cs typeface="Source Code Pro"/>
                <a:sym typeface="Source Code Pro"/>
              </a:rPr>
              <a:t>="</a:t>
            </a:r>
            <a:r>
              <a:rPr lang="en">
                <a:solidFill>
                  <a:schemeClr val="lt2"/>
                </a:solidFill>
                <a:latin typeface="Source Code Pro"/>
                <a:ea typeface="Source Code Pro"/>
                <a:cs typeface="Source Code Pro"/>
                <a:sym typeface="Source Code Pro"/>
              </a:rPr>
              <a:t>...</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height</a:t>
            </a:r>
            <a:r>
              <a:rPr lang="en">
                <a:solidFill>
                  <a:srgbClr val="64B5F6"/>
                </a:solidFill>
                <a:latin typeface="Source Code Pro"/>
                <a:ea typeface="Source Code Pro"/>
                <a:cs typeface="Source Code Pro"/>
                <a:sym typeface="Source Code Pro"/>
              </a:rPr>
              <a:t>="</a:t>
            </a:r>
            <a:r>
              <a:rPr lang="en">
                <a:solidFill>
                  <a:schemeClr val="lt2"/>
                </a:solidFill>
                <a:latin typeface="Source Code Pro"/>
                <a:ea typeface="Source Code Pro"/>
                <a:cs typeface="Source Code Pro"/>
                <a:sym typeface="Source Code Pro"/>
              </a:rPr>
              <a:t>...</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chemeClr val="lt2"/>
                </a:solidFill>
                <a:latin typeface="Source Code Pro"/>
                <a:ea typeface="Source Code Pro"/>
                <a:cs typeface="Source Code Pro"/>
                <a:sym typeface="Source Code Pro"/>
              </a:rPr>
              <a:t>	...</a:t>
            </a:r>
            <a:endParaRPr>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svg</a:t>
            </a:r>
            <a:r>
              <a:rPr lang="en">
                <a:solidFill>
                  <a:srgbClr val="64B5F6"/>
                </a:solidFill>
                <a:latin typeface="Source Code Pro"/>
                <a:ea typeface="Source Code Pro"/>
                <a:cs typeface="Source Code Pro"/>
                <a:sym typeface="Source Code Pro"/>
              </a:rPr>
              <a:t>&gt;</a:t>
            </a:r>
            <a:endParaRPr/>
          </a:p>
        </p:txBody>
      </p:sp>
      <p:sp>
        <p:nvSpPr>
          <p:cNvPr id="112" name="Google Shape;112;p2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&lt;svg&gt; tag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